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1272" r:id="rId3"/>
    <p:sldId id="1273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1274" r:id="rId12"/>
    <p:sldId id="1275" r:id="rId13"/>
    <p:sldId id="1276" r:id="rId14"/>
    <p:sldId id="371" r:id="rId15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86390"/>
  </p:normalViewPr>
  <p:slideViewPr>
    <p:cSldViewPr snapToGrid="0" snapToObjects="1">
      <p:cViewPr varScale="1">
        <p:scale>
          <a:sx n="68" d="100"/>
          <a:sy n="68" d="100"/>
        </p:scale>
        <p:origin x="948" y="72"/>
      </p:cViewPr>
      <p:guideLst>
        <p:guide orient="horz" pos="2137"/>
        <p:guide pos="38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9" d="100"/>
        <a:sy n="1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F1A6D2-F54B-EF4E-9E37-2939455EA7C9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C5A9E4-333F-FC4B-BCB4-7A9C864B630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8877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5A9E4-333F-FC4B-BCB4-7A9C864B6300}" type="slidenum">
              <a:rPr lang="es-419" smtClean="0"/>
              <a:t>1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137135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10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2191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11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9536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12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6336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13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545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445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3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386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4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0211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5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88283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76441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3361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178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38C5A9E4-333F-FC4B-BCB4-7A9C864B6300}" type="slidenum">
              <a:rPr lang="es-419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9</a:t>
            </a:fld>
            <a:endParaRPr lang="es-41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49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981BC-18D3-A849-8E38-183A7D0D4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B1F5F-E0AC-114C-A4C3-F7D4F139D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419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11A91769-4873-5F4A-8874-4E452235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213369DD-DD55-8846-9E0F-37E1AD80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312A774-037B-C74A-A5D0-C108C4BD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1675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B1EFA-45A9-FC43-8AD5-0295F975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7B336B91-6E30-D648-93E6-D1F72155D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4800719D-6D6A-454D-8BBA-F7087BCC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252BA552-A7ED-F340-9629-3A0A4CA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78F0043-8858-5F42-B3B9-26BCC57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4817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DE8C87-6326-EE4F-85F8-5672F89C4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CA718AFF-B026-3640-A95A-AF2E31D5A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77B6425-BF83-7943-B290-ED77873F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90441A12-FAFC-E244-AFFC-466A864E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46866239-AC39-B744-86DE-CD2E82CC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16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DBDB6-EDD1-F842-9789-3089708D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984A2-D079-E442-B3EB-21A4BC179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DBACBB1F-EC1F-B146-8B1B-14EE4F53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23CD9D6-E41D-6A47-B78F-4D28C4E4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74C4816A-C777-2B4B-9462-E3168A29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458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6B9B4-E3E1-A941-A5E6-613E6AB7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D2AE7F2-3437-D64F-9DDB-E9E32D16B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E305E503-B47F-6444-85B2-47928906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59D732A-BE9F-6B44-A8B9-5FA47E00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FD7D1846-C0FD-B142-8F42-ED2C6AA2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985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2EAD5-93D3-BF44-BDA4-92391A34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86CB39-0DB5-C945-B30D-A490BA711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6A2AC4-A7A4-B64E-A4C1-C0E3790B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72E4C947-874A-DB44-AFEC-20039E62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C1378641-E3E2-F647-AD84-6DF4E95A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0530F6-7584-A24F-8537-5EF6318C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4473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4AB04-24BF-714C-8429-22B7748F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E7781451-7C34-3243-B196-F3D6648F1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6EF3CB-5A9D-DE49-BF04-A2EE87D60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7A07A1BB-FBAD-F24D-8E0B-F75C7442F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81BF87-8ED0-3142-B1B4-FEF49C463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FDA642AE-F559-6741-B552-2975757C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6C1D9EA1-5AFB-484C-A7BC-E7710E3A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CF179C50-4D8E-AB4B-BF37-5E409B02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8475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56484-9A5D-E746-B03F-244820D93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4243FA9E-9095-474D-85CE-7DDEA280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B6E45C43-38DC-C04C-A2FA-DC9130E9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08A5F61D-189B-0E42-B014-7ECE64CF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629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027A1CA9-A5A2-7C49-9AE7-058523B8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ECD3E866-A705-D841-9116-259366CA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CE0A4E77-3155-7C42-AF7A-B714B4B8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248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26D27-C1F5-D945-80B6-87BBE6C9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EBBD29-66AE-984C-A501-342B20F65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789E008D-BB3C-9B47-BD35-A664B41FC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28607629-E27A-3D4F-9C1C-67A8E9C5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EA5711A5-B695-DC4E-BEEE-A99FC180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07BE2AB-267B-0B4E-9B4E-603A2F2D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3850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6A21F-E455-B944-AF20-7815022EE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9088D9-3A39-D743-B6E2-68E4A0135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420BE9D1-85B2-8B41-97EB-B6CB108DC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A1996192-997A-5041-9EF1-45105E18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02BB87A5-9C8A-F44F-84B9-02F54D43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CCE12AEA-2664-F44A-93F6-190AF9E0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483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EABF5096-72CB-6840-8C64-E9070E44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8AC088D-B812-F640-9840-6FEC97366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C36DF6E5-A8E2-1346-9C09-73DED9E24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84C9-F784-9444-9CF4-4001138E265C}" type="datetimeFigureOut">
              <a:rPr lang="es-419" smtClean="0"/>
              <a:t>16/3/2021</a:t>
            </a:fld>
            <a:endParaRPr lang="es-419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D551E459-C482-0447-80B8-D0EF74CE6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49717C98-DA27-634E-A306-E481AE9A7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C7520-78AB-514D-9C7E-86AEAE31A91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5605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100C96F-6DC6-4AD6-A287-F61E68C95EB1}"/>
              </a:ext>
            </a:extLst>
          </p:cNvPr>
          <p:cNvSpPr txBox="1">
            <a:spLocks/>
          </p:cNvSpPr>
          <p:nvPr/>
        </p:nvSpPr>
        <p:spPr>
          <a:xfrm>
            <a:off x="5594063" y="4580865"/>
            <a:ext cx="6359812" cy="6683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200"/>
              </a:lnSpc>
              <a:defRPr/>
            </a:pPr>
            <a:r>
              <a:rPr lang="es-ES_tradnl" sz="3600" b="1" dirty="0">
                <a:solidFill>
                  <a:srgbClr val="253E45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Plan Estratégico Institucional</a:t>
            </a:r>
          </a:p>
          <a:p>
            <a:pPr algn="r">
              <a:lnSpc>
                <a:spcPts val="3200"/>
              </a:lnSpc>
              <a:defRPr/>
            </a:pPr>
            <a:r>
              <a:rPr lang="es-ES_tradnl" sz="2800" b="1" dirty="0">
                <a:solidFill>
                  <a:srgbClr val="253E45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Indicadores, Proyectos y Metas</a:t>
            </a:r>
          </a:p>
          <a:p>
            <a:pPr algn="r">
              <a:lnSpc>
                <a:spcPts val="3200"/>
              </a:lnSpc>
              <a:defRPr/>
            </a:pPr>
            <a:endParaRPr lang="es-ES_tradnl" sz="3600" b="1" dirty="0">
              <a:solidFill>
                <a:srgbClr val="253E45"/>
              </a:solidFill>
              <a:latin typeface="+mn-lt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BD51C9-D4CC-4E38-B797-D3DA1C28E1F3}"/>
              </a:ext>
            </a:extLst>
          </p:cNvPr>
          <p:cNvSpPr/>
          <p:nvPr/>
        </p:nvSpPr>
        <p:spPr>
          <a:xfrm>
            <a:off x="5513857" y="5573755"/>
            <a:ext cx="64400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4" charset="-128"/>
                <a:cs typeface="ＭＳ Ｐゴシック" pitchFamily="4" charset="-128"/>
              </a:rPr>
              <a:t>FINAGRO INCLUYENTE E INNOVADOR 2019-2022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80885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6 CuadroTexto">
            <a:extLst>
              <a:ext uri="{FF2B5EF4-FFF2-40B4-BE49-F238E27FC236}">
                <a16:creationId xmlns:a16="http://schemas.microsoft.com/office/drawing/2014/main" id="{31138542-D744-4ED6-BA3D-4C2AFCEF6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122" y="1522071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7 CuadroTexto">
            <a:extLst>
              <a:ext uri="{FF2B5EF4-FFF2-40B4-BE49-F238E27FC236}">
                <a16:creationId xmlns:a16="http://schemas.microsoft.com/office/drawing/2014/main" id="{481BBBB0-8DE4-41CE-82B8-DA01298B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746" y="1522071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F752200-7506-48F8-9AC5-60B438CB5B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8464" y="1246583"/>
            <a:ext cx="164953" cy="5243104"/>
          </a:xfrm>
          <a:prstGeom prst="rect">
            <a:avLst/>
          </a:prstGeom>
        </p:spPr>
      </p:pic>
      <p:sp>
        <p:nvSpPr>
          <p:cNvPr id="14" name="40 Rectángulo">
            <a:extLst>
              <a:ext uri="{FF2B5EF4-FFF2-40B4-BE49-F238E27FC236}">
                <a16:creationId xmlns:a16="http://schemas.microsoft.com/office/drawing/2014/main" id="{5E77D286-0413-426C-9CBE-F4D0A83AC850}"/>
              </a:ext>
            </a:extLst>
          </p:cNvPr>
          <p:cNvSpPr/>
          <p:nvPr/>
        </p:nvSpPr>
        <p:spPr>
          <a:xfrm>
            <a:off x="1917905" y="2240247"/>
            <a:ext cx="2245972" cy="2267487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Consolidar la cultura y el talento requeridos para  el cumplimiento de los retos de la Entidad.</a:t>
            </a:r>
          </a:p>
        </p:txBody>
      </p:sp>
      <p:sp>
        <p:nvSpPr>
          <p:cNvPr id="15" name="54 Rectángulo">
            <a:extLst>
              <a:ext uri="{FF2B5EF4-FFF2-40B4-BE49-F238E27FC236}">
                <a16:creationId xmlns:a16="http://schemas.microsoft.com/office/drawing/2014/main" id="{9747FF5B-0476-4565-BFBD-242489373743}"/>
              </a:ext>
            </a:extLst>
          </p:cNvPr>
          <p:cNvSpPr/>
          <p:nvPr/>
        </p:nvSpPr>
        <p:spPr>
          <a:xfrm>
            <a:off x="5069241" y="2279404"/>
            <a:ext cx="2107780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Nivel de Cultura obtenido</a:t>
            </a:r>
          </a:p>
        </p:txBody>
      </p:sp>
      <p:sp>
        <p:nvSpPr>
          <p:cNvPr id="18" name="55 Rectángulo">
            <a:extLst>
              <a:ext uri="{FF2B5EF4-FFF2-40B4-BE49-F238E27FC236}">
                <a16:creationId xmlns:a16="http://schemas.microsoft.com/office/drawing/2014/main" id="{5975126E-D55A-4611-8946-C10BA11EB1EB}"/>
              </a:ext>
            </a:extLst>
          </p:cNvPr>
          <p:cNvSpPr/>
          <p:nvPr/>
        </p:nvSpPr>
        <p:spPr>
          <a:xfrm flipH="1">
            <a:off x="8277436" y="2276814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54 Rectángulo">
            <a:extLst>
              <a:ext uri="{FF2B5EF4-FFF2-40B4-BE49-F238E27FC236}">
                <a16:creationId xmlns:a16="http://schemas.microsoft.com/office/drawing/2014/main" id="{0C20EE46-3E23-4DBD-A5AF-9A3E33FB6B6F}"/>
              </a:ext>
            </a:extLst>
          </p:cNvPr>
          <p:cNvSpPr/>
          <p:nvPr/>
        </p:nvSpPr>
        <p:spPr>
          <a:xfrm>
            <a:off x="5099975" y="3939404"/>
            <a:ext cx="2105225" cy="379206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Sistema de evaluación de desempeño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937C097-8FB1-445F-A987-30D22E62FE9C}"/>
              </a:ext>
            </a:extLst>
          </p:cNvPr>
          <p:cNvSpPr txBox="1"/>
          <p:nvPr/>
        </p:nvSpPr>
        <p:spPr>
          <a:xfrm>
            <a:off x="6665337" y="2598318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/>
              <a:t>Ger. </a:t>
            </a:r>
            <a:r>
              <a:rPr lang="es-CO" sz="1050" dirty="0" err="1"/>
              <a:t>Administrat</a:t>
            </a:r>
            <a:r>
              <a:rPr lang="es-CO" sz="1050" dirty="0"/>
              <a:t>.</a:t>
            </a:r>
          </a:p>
        </p:txBody>
      </p:sp>
      <p:sp>
        <p:nvSpPr>
          <p:cNvPr id="23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5089437" y="3026715"/>
            <a:ext cx="2107780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Competencias organizacionales</a:t>
            </a:r>
          </a:p>
        </p:txBody>
      </p:sp>
      <p:sp>
        <p:nvSpPr>
          <p:cNvPr id="26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8277436" y="3024125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89%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6665337" y="3430643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Ger</a:t>
            </a:r>
            <a:r>
              <a:rPr lang="es-CO" sz="1050" dirty="0"/>
              <a:t>. </a:t>
            </a:r>
            <a:r>
              <a:rPr lang="es-CO" sz="1050" dirty="0" err="1"/>
              <a:t>Administrat</a:t>
            </a:r>
            <a:r>
              <a:rPr lang="es-CO" sz="1050" dirty="0"/>
              <a:t>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02911C2-4E2C-4FBD-B5CA-15B922A4D1EE}"/>
              </a:ext>
            </a:extLst>
          </p:cNvPr>
          <p:cNvSpPr txBox="1"/>
          <p:nvPr/>
        </p:nvSpPr>
        <p:spPr>
          <a:xfrm>
            <a:off x="6665337" y="4189321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Ger</a:t>
            </a:r>
            <a:r>
              <a:rPr lang="es-CO" sz="1050" dirty="0"/>
              <a:t>. Planeación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724FA91-9588-402D-A20F-1AFB4C1D6868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Capital Estratégico 1/2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C1AEEF6-CD77-4DF9-9649-781D894D1BC2}"/>
              </a:ext>
            </a:extLst>
          </p:cNvPr>
          <p:cNvGrpSpPr/>
          <p:nvPr/>
        </p:nvGrpSpPr>
        <p:grpSpPr>
          <a:xfrm>
            <a:off x="10382295" y="6489687"/>
            <a:ext cx="1719689" cy="276999"/>
            <a:chOff x="10382295" y="6489687"/>
            <a:chExt cx="1719689" cy="276999"/>
          </a:xfrm>
        </p:grpSpPr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A859D397-34B6-4D88-B6BB-DDF15AA07562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37" name="54 Rectángulo">
              <a:extLst>
                <a:ext uri="{FF2B5EF4-FFF2-40B4-BE49-F238E27FC236}">
                  <a16:creationId xmlns:a16="http://schemas.microsoft.com/office/drawing/2014/main" id="{C786155A-B006-48F0-AC09-F7735A31B1E9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pic>
        <p:nvPicPr>
          <p:cNvPr id="38" name="Imagen 37">
            <a:extLst>
              <a:ext uri="{FF2B5EF4-FFF2-40B4-BE49-F238E27FC236}">
                <a16:creationId xmlns:a16="http://schemas.microsoft.com/office/drawing/2014/main" id="{D00B7B21-C1AB-40BD-AB49-26BEC2C956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8562" y="1246583"/>
            <a:ext cx="164953" cy="5243104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D626A-A863-4BC0-97A0-321F075E09F9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55 Rectángulo">
            <a:extLst>
              <a:ext uri="{FF2B5EF4-FFF2-40B4-BE49-F238E27FC236}">
                <a16:creationId xmlns:a16="http://schemas.microsoft.com/office/drawing/2014/main" id="{E8765FAB-573F-4647-A6C7-1A4BA1252897}"/>
              </a:ext>
            </a:extLst>
          </p:cNvPr>
          <p:cNvSpPr/>
          <p:nvPr/>
        </p:nvSpPr>
        <p:spPr>
          <a:xfrm flipH="1">
            <a:off x="8277871" y="3971698"/>
            <a:ext cx="652743" cy="559747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79%</a:t>
            </a:r>
          </a:p>
        </p:txBody>
      </p:sp>
      <p:sp>
        <p:nvSpPr>
          <p:cNvPr id="43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266" y="1418273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8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7 CuadroTexto">
            <a:extLst>
              <a:ext uri="{FF2B5EF4-FFF2-40B4-BE49-F238E27FC236}">
                <a16:creationId xmlns:a16="http://schemas.microsoft.com/office/drawing/2014/main" id="{481BBBB0-8DE4-41CE-82B8-DA01298B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635" y="1263179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8C0FE68-BE2F-42B7-BF62-AD60257ED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3478" y="1307176"/>
            <a:ext cx="164953" cy="5243104"/>
          </a:xfrm>
          <a:prstGeom prst="rect">
            <a:avLst/>
          </a:prstGeom>
        </p:spPr>
      </p:pic>
      <p:sp>
        <p:nvSpPr>
          <p:cNvPr id="15" name="54 Rectángulo">
            <a:extLst>
              <a:ext uri="{FF2B5EF4-FFF2-40B4-BE49-F238E27FC236}">
                <a16:creationId xmlns:a16="http://schemas.microsoft.com/office/drawing/2014/main" id="{9747FF5B-0476-4565-BFBD-242489373743}"/>
              </a:ext>
            </a:extLst>
          </p:cNvPr>
          <p:cNvSpPr/>
          <p:nvPr/>
        </p:nvSpPr>
        <p:spPr>
          <a:xfrm>
            <a:off x="2174621" y="1935727"/>
            <a:ext cx="3381587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A.455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% de Hectáreas con Seguro de Cosecha Subsidiado para la Producción de la Economía Campesina, Familiar y Comunitaria</a:t>
            </a:r>
          </a:p>
        </p:txBody>
      </p:sp>
      <p:sp>
        <p:nvSpPr>
          <p:cNvPr id="18" name="55 Rectángulo">
            <a:extLst>
              <a:ext uri="{FF2B5EF4-FFF2-40B4-BE49-F238E27FC236}">
                <a16:creationId xmlns:a16="http://schemas.microsoft.com/office/drawing/2014/main" id="{5975126E-D55A-4611-8946-C10BA11EB1EB}"/>
              </a:ext>
            </a:extLst>
          </p:cNvPr>
          <p:cNvSpPr/>
          <p:nvPr/>
        </p:nvSpPr>
        <p:spPr>
          <a:xfrm flipH="1">
            <a:off x="7830044" y="1946785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937C097-8FB1-445F-A987-30D22E62FE9C}"/>
              </a:ext>
            </a:extLst>
          </p:cNvPr>
          <p:cNvSpPr txBox="1"/>
          <p:nvPr/>
        </p:nvSpPr>
        <p:spPr>
          <a:xfrm>
            <a:off x="5553736" y="2254641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ES" sz="1050" dirty="0" err="1"/>
              <a:t>Vp</a:t>
            </a:r>
            <a:r>
              <a:rPr lang="es-ES" sz="1050" dirty="0"/>
              <a:t>. Financiera</a:t>
            </a:r>
            <a:endParaRPr lang="es-CO" sz="1050" dirty="0"/>
          </a:p>
        </p:txBody>
      </p:sp>
      <p:sp>
        <p:nvSpPr>
          <p:cNvPr id="23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174621" y="3579330"/>
            <a:ext cx="3381587" cy="504000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A.87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Productores Rurales con Cartera Vencida que Cuentan con Acompañamiento en el Uso de los Mecanismos de Normalización de Cartera</a:t>
            </a:r>
          </a:p>
        </p:txBody>
      </p:sp>
      <p:sp>
        <p:nvSpPr>
          <p:cNvPr id="26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830044" y="3590390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3.630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5553736" y="3983260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/>
              <a:t>Ger. Planeación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724FA91-9588-402D-A20F-1AFB4C1D6868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Plan Marco de Implementación 1/1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D626A-A863-4BC0-97A0-321F075E09F9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281" y="1184494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174621" y="2703085"/>
            <a:ext cx="3381587" cy="537607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A.455P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% de Hectáreas con Seguro de Cosecha Subsidiado para la Producción de la Economía Campesina, Familiar y Comunitaria en Municipios </a:t>
            </a: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PDET</a:t>
            </a:r>
            <a:endParaRPr lang="es-ES" sz="1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830044" y="2714144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2,3%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5553736" y="3107014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Financiera</a:t>
            </a:r>
          </a:p>
        </p:txBody>
      </p:sp>
      <p:sp>
        <p:nvSpPr>
          <p:cNvPr id="53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174621" y="4425292"/>
            <a:ext cx="3381587" cy="504000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05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A.87P</a:t>
            </a:r>
            <a:r>
              <a:rPr lang="es-ES" sz="105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Productores Rurales con </a:t>
            </a:r>
            <a:r>
              <a:rPr lang="es-ES" sz="1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Cartera</a:t>
            </a:r>
            <a:r>
              <a:rPr lang="es-ES" sz="105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Vencida que Cuentan con Acompañamiento en el Uso de los Mecanismos de Normalización de Cartera en Municipios </a:t>
            </a:r>
            <a:r>
              <a:rPr lang="es-ES" sz="105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PDET</a:t>
            </a:r>
            <a:endParaRPr lang="es-ES" sz="105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830044" y="4436352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1.210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5553736" y="4829222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Ger</a:t>
            </a:r>
            <a:r>
              <a:rPr lang="es-CO" sz="1050" dirty="0"/>
              <a:t>. Planeación</a:t>
            </a:r>
          </a:p>
        </p:txBody>
      </p:sp>
      <p:sp>
        <p:nvSpPr>
          <p:cNvPr id="58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174621" y="5245239"/>
            <a:ext cx="3381587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A.G.5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% de mujeres que acceden a líneas de crédito especial para la compra de tierras</a:t>
            </a:r>
          </a:p>
        </p:txBody>
      </p:sp>
      <p:sp>
        <p:nvSpPr>
          <p:cNvPr id="60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830044" y="5256297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5553736" y="5649167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Comercial</a:t>
            </a:r>
          </a:p>
        </p:txBody>
      </p:sp>
      <p:sp>
        <p:nvSpPr>
          <p:cNvPr id="63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174621" y="6076109"/>
            <a:ext cx="3381587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A.G.18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% de Mujeres que Obtuvieron el Crédito Blando</a:t>
            </a:r>
          </a:p>
        </p:txBody>
      </p:sp>
      <p:sp>
        <p:nvSpPr>
          <p:cNvPr id="65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830044" y="6087167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31%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5553736" y="6480037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Comercial</a:t>
            </a:r>
          </a:p>
        </p:txBody>
      </p:sp>
    </p:spTree>
    <p:extLst>
      <p:ext uri="{BB962C8B-B14F-4D97-AF65-F5344CB8AC3E}">
        <p14:creationId xmlns:p14="http://schemas.microsoft.com/office/powerpoint/2010/main" val="2896634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7 CuadroTexto">
            <a:extLst>
              <a:ext uri="{FF2B5EF4-FFF2-40B4-BE49-F238E27FC236}">
                <a16:creationId xmlns:a16="http://schemas.microsoft.com/office/drawing/2014/main" id="{481BBBB0-8DE4-41CE-82B8-DA01298B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572" y="1333519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8C0FE68-BE2F-42B7-BF62-AD60257ED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3305" y="1307176"/>
            <a:ext cx="164953" cy="5243104"/>
          </a:xfrm>
          <a:prstGeom prst="rect">
            <a:avLst/>
          </a:prstGeom>
        </p:spPr>
      </p:pic>
      <p:sp>
        <p:nvSpPr>
          <p:cNvPr id="15" name="54 Rectángulo">
            <a:extLst>
              <a:ext uri="{FF2B5EF4-FFF2-40B4-BE49-F238E27FC236}">
                <a16:creationId xmlns:a16="http://schemas.microsoft.com/office/drawing/2014/main" id="{9747FF5B-0476-4565-BFBD-242489373743}"/>
              </a:ext>
            </a:extLst>
          </p:cNvPr>
          <p:cNvSpPr/>
          <p:nvPr/>
        </p:nvSpPr>
        <p:spPr>
          <a:xfrm>
            <a:off x="2562365" y="2006067"/>
            <a:ext cx="2107780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Hectáreas con Seguro Agropecuario </a:t>
            </a:r>
            <a:r>
              <a:rPr lang="es-ES" sz="12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</a:p>
        </p:txBody>
      </p:sp>
      <p:sp>
        <p:nvSpPr>
          <p:cNvPr id="18" name="55 Rectángulo">
            <a:extLst>
              <a:ext uri="{FF2B5EF4-FFF2-40B4-BE49-F238E27FC236}">
                <a16:creationId xmlns:a16="http://schemas.microsoft.com/office/drawing/2014/main" id="{5975126E-D55A-4611-8946-C10BA11EB1EB}"/>
              </a:ext>
            </a:extLst>
          </p:cNvPr>
          <p:cNvSpPr/>
          <p:nvPr/>
        </p:nvSpPr>
        <p:spPr>
          <a:xfrm flipH="1">
            <a:off x="6904717" y="2059749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193.676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937C097-8FB1-445F-A987-30D22E62FE9C}"/>
              </a:ext>
            </a:extLst>
          </p:cNvPr>
          <p:cNvSpPr txBox="1"/>
          <p:nvPr/>
        </p:nvSpPr>
        <p:spPr>
          <a:xfrm>
            <a:off x="4667673" y="2324981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ES" sz="1050" dirty="0" err="1"/>
              <a:t>Vp</a:t>
            </a:r>
            <a:r>
              <a:rPr lang="es-ES" sz="1050" dirty="0"/>
              <a:t>. Financiera</a:t>
            </a:r>
            <a:endParaRPr lang="es-CO" sz="1050" dirty="0"/>
          </a:p>
        </p:txBody>
      </p:sp>
      <p:sp>
        <p:nvSpPr>
          <p:cNvPr id="23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562365" y="3649670"/>
            <a:ext cx="2107780" cy="504000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Participación de mujeres rurales dentro de las operaciones de crédito agropecuario y rural</a:t>
            </a:r>
          </a:p>
        </p:txBody>
      </p:sp>
      <p:sp>
        <p:nvSpPr>
          <p:cNvPr id="26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6904717" y="3703354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32%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4667673" y="4053600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Comercial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724FA91-9588-402D-A20F-1AFB4C1D6868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Plan Nacional de Desarrollo 1/1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D626A-A863-4BC0-97A0-321F075E09F9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954" y="1297458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562365" y="2773425"/>
            <a:ext cx="2107780" cy="537607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Operaciones de crédito en actividades no agropecuarias de FINAGRO </a:t>
            </a:r>
            <a:r>
              <a:rPr lang="es-ES" sz="12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</a:p>
        </p:txBody>
      </p:sp>
      <p:sp>
        <p:nvSpPr>
          <p:cNvPr id="47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6904717" y="2827108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361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4667673" y="3177354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Comercial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0521" y="6388283"/>
            <a:ext cx="5889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i="1" dirty="0"/>
              <a:t>* </a:t>
            </a:r>
            <a:r>
              <a:rPr lang="es-ES" sz="1000" i="1" dirty="0"/>
              <a:t>Indicador asociado también al Plan Estratégico Sectorial.</a:t>
            </a:r>
            <a:endParaRPr lang="es-CO" sz="1000" i="1" dirty="0"/>
          </a:p>
        </p:txBody>
      </p:sp>
    </p:spTree>
    <p:extLst>
      <p:ext uri="{BB962C8B-B14F-4D97-AF65-F5344CB8AC3E}">
        <p14:creationId xmlns:p14="http://schemas.microsoft.com/office/powerpoint/2010/main" val="381816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7 CuadroTexto">
            <a:extLst>
              <a:ext uri="{FF2B5EF4-FFF2-40B4-BE49-F238E27FC236}">
                <a16:creationId xmlns:a16="http://schemas.microsoft.com/office/drawing/2014/main" id="{481BBBB0-8DE4-41CE-82B8-DA01298B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844" y="1375723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8C0FE68-BE2F-42B7-BF62-AD60257ED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3305" y="1307176"/>
            <a:ext cx="164953" cy="5243104"/>
          </a:xfrm>
          <a:prstGeom prst="rect">
            <a:avLst/>
          </a:prstGeom>
        </p:spPr>
      </p:pic>
      <p:sp>
        <p:nvSpPr>
          <p:cNvPr id="15" name="54 Rectángulo">
            <a:extLst>
              <a:ext uri="{FF2B5EF4-FFF2-40B4-BE49-F238E27FC236}">
                <a16:creationId xmlns:a16="http://schemas.microsoft.com/office/drawing/2014/main" id="{9747FF5B-0476-4565-BFBD-242489373743}"/>
              </a:ext>
            </a:extLst>
          </p:cNvPr>
          <p:cNvSpPr/>
          <p:nvPr/>
        </p:nvSpPr>
        <p:spPr>
          <a:xfrm>
            <a:off x="2618637" y="2048271"/>
            <a:ext cx="2107780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Índice de Desempeño Sectorial</a:t>
            </a:r>
          </a:p>
        </p:txBody>
      </p:sp>
      <p:sp>
        <p:nvSpPr>
          <p:cNvPr id="18" name="55 Rectángulo">
            <a:extLst>
              <a:ext uri="{FF2B5EF4-FFF2-40B4-BE49-F238E27FC236}">
                <a16:creationId xmlns:a16="http://schemas.microsoft.com/office/drawing/2014/main" id="{5975126E-D55A-4611-8946-C10BA11EB1EB}"/>
              </a:ext>
            </a:extLst>
          </p:cNvPr>
          <p:cNvSpPr/>
          <p:nvPr/>
        </p:nvSpPr>
        <p:spPr>
          <a:xfrm flipH="1">
            <a:off x="7270474" y="2144154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74,7</a:t>
            </a:r>
          </a:p>
          <a:p>
            <a:pPr lvl="0" algn="ctr">
              <a:defRPr/>
            </a:pPr>
            <a:r>
              <a:rPr lang="es-ES" sz="1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(2020)</a:t>
            </a:r>
            <a:endParaRPr lang="es-ES" sz="14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937C097-8FB1-445F-A987-30D22E62FE9C}"/>
              </a:ext>
            </a:extLst>
          </p:cNvPr>
          <p:cNvSpPr txBox="1"/>
          <p:nvPr/>
        </p:nvSpPr>
        <p:spPr>
          <a:xfrm>
            <a:off x="4560169" y="2367185"/>
            <a:ext cx="1128224" cy="25391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ES" sz="1050" dirty="0" err="1"/>
              <a:t>Ger</a:t>
            </a:r>
            <a:r>
              <a:rPr lang="es-ES" sz="1050" dirty="0"/>
              <a:t>. Planeación</a:t>
            </a:r>
            <a:endParaRPr lang="es-CO" sz="105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724FA91-9588-402D-A20F-1AFB4C1D6868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Plan Estratégico Sectorial 1/1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D626A-A863-4BC0-97A0-321F075E09F9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1711" y="1381863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54 Rectángulo">
            <a:extLst>
              <a:ext uri="{FF2B5EF4-FFF2-40B4-BE49-F238E27FC236}">
                <a16:creationId xmlns:a16="http://schemas.microsoft.com/office/drawing/2014/main" id="{D453F94C-B000-4399-8DB6-5B584E6CFFC5}"/>
              </a:ext>
            </a:extLst>
          </p:cNvPr>
          <p:cNvSpPr/>
          <p:nvPr/>
        </p:nvSpPr>
        <p:spPr>
          <a:xfrm>
            <a:off x="2618637" y="2815629"/>
            <a:ext cx="2107780" cy="537607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Instrumentos Implementados y Operando </a:t>
            </a:r>
          </a:p>
        </p:txBody>
      </p:sp>
      <p:sp>
        <p:nvSpPr>
          <p:cNvPr id="47" name="55 Rectángulo">
            <a:extLst>
              <a:ext uri="{FF2B5EF4-FFF2-40B4-BE49-F238E27FC236}">
                <a16:creationId xmlns:a16="http://schemas.microsoft.com/office/drawing/2014/main" id="{7B8BBE32-DECF-41A8-98CF-56665128E76A}"/>
              </a:ext>
            </a:extLst>
          </p:cNvPr>
          <p:cNvSpPr/>
          <p:nvPr/>
        </p:nvSpPr>
        <p:spPr>
          <a:xfrm flipH="1">
            <a:off x="7270474" y="2911513"/>
            <a:ext cx="653612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5C6E473-B147-4961-97F9-20CF00BACD81}"/>
              </a:ext>
            </a:extLst>
          </p:cNvPr>
          <p:cNvSpPr txBox="1"/>
          <p:nvPr/>
        </p:nvSpPr>
        <p:spPr>
          <a:xfrm>
            <a:off x="4560168" y="3219558"/>
            <a:ext cx="1128225" cy="415498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ES" sz="1050" dirty="0"/>
              <a:t>Líderes de Instrumentos</a:t>
            </a:r>
            <a:endParaRPr lang="es-CO" sz="105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66348" y="5977838"/>
            <a:ext cx="5889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i="1" dirty="0"/>
              <a:t>Nota: </a:t>
            </a:r>
            <a:r>
              <a:rPr lang="es-ES" sz="1000" i="1" dirty="0"/>
              <a:t>Los demás indicadores asociados al Plan Estratégico Sectorial están medidos en otras perspectivas</a:t>
            </a:r>
            <a:endParaRPr lang="es-CO" sz="1000" i="1" dirty="0"/>
          </a:p>
        </p:txBody>
      </p:sp>
    </p:spTree>
    <p:extLst>
      <p:ext uri="{BB962C8B-B14F-4D97-AF65-F5344CB8AC3E}">
        <p14:creationId xmlns:p14="http://schemas.microsoft.com/office/powerpoint/2010/main" val="1768241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8DECCCD-F259-8349-82BE-D0AA05ED28DB}"/>
              </a:ext>
            </a:extLst>
          </p:cNvPr>
          <p:cNvSpPr txBox="1">
            <a:spLocks/>
          </p:cNvSpPr>
          <p:nvPr/>
        </p:nvSpPr>
        <p:spPr>
          <a:xfrm>
            <a:off x="7225823" y="4636987"/>
            <a:ext cx="4714433" cy="7325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_tradnl" sz="3200" b="1" dirty="0">
                <a:solidFill>
                  <a:schemeClr val="bg1"/>
                </a:solidFill>
                <a:ea typeface="ＭＳ Ｐゴシック" pitchFamily="4" charset="-128"/>
                <a:cs typeface="ＭＳ Ｐゴシック" pitchFamily="4" charset="-128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42962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46 CuadroTexto">
            <a:extLst>
              <a:ext uri="{FF2B5EF4-FFF2-40B4-BE49-F238E27FC236}">
                <a16:creationId xmlns:a16="http://schemas.microsoft.com/office/drawing/2014/main" id="{14F40F3A-CF4B-4883-863E-EDA01AEF0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325" y="1606479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47 CuadroTexto">
            <a:extLst>
              <a:ext uri="{FF2B5EF4-FFF2-40B4-BE49-F238E27FC236}">
                <a16:creationId xmlns:a16="http://schemas.microsoft.com/office/drawing/2014/main" id="{61159398-C823-4590-BCC1-D37BF263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881" y="1606479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54 Rectángulo">
            <a:extLst>
              <a:ext uri="{FF2B5EF4-FFF2-40B4-BE49-F238E27FC236}">
                <a16:creationId xmlns:a16="http://schemas.microsoft.com/office/drawing/2014/main" id="{9A6CE607-72EE-4687-946B-1CBA0D81D848}"/>
              </a:ext>
            </a:extLst>
          </p:cNvPr>
          <p:cNvSpPr/>
          <p:nvPr/>
        </p:nvSpPr>
        <p:spPr>
          <a:xfrm>
            <a:off x="5093120" y="1997108"/>
            <a:ext cx="2119514" cy="679002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Capacidad disponible para expedir garantías</a:t>
            </a:r>
          </a:p>
        </p:txBody>
      </p:sp>
      <p:sp>
        <p:nvSpPr>
          <p:cNvPr id="42" name="55 Rectángulo">
            <a:extLst>
              <a:ext uri="{FF2B5EF4-FFF2-40B4-BE49-F238E27FC236}">
                <a16:creationId xmlns:a16="http://schemas.microsoft.com/office/drawing/2014/main" id="{A39A9F8A-4271-41BC-8807-52B64E2CDC05}"/>
              </a:ext>
            </a:extLst>
          </p:cNvPr>
          <p:cNvSpPr/>
          <p:nvPr/>
        </p:nvSpPr>
        <p:spPr>
          <a:xfrm flipH="1">
            <a:off x="8527522" y="2011717"/>
            <a:ext cx="652743" cy="677922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20%</a:t>
            </a:r>
          </a:p>
        </p:txBody>
      </p:sp>
      <p:sp>
        <p:nvSpPr>
          <p:cNvPr id="44" name="40 Rectángulo">
            <a:extLst>
              <a:ext uri="{FF2B5EF4-FFF2-40B4-BE49-F238E27FC236}">
                <a16:creationId xmlns:a16="http://schemas.microsoft.com/office/drawing/2014/main" id="{DCC72790-A54D-4580-A8FE-50970A682269}"/>
              </a:ext>
            </a:extLst>
          </p:cNvPr>
          <p:cNvSpPr/>
          <p:nvPr/>
        </p:nvSpPr>
        <p:spPr>
          <a:xfrm>
            <a:off x="1960108" y="1997649"/>
            <a:ext cx="2245972" cy="2337496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>
              <a:defRPr/>
            </a:pPr>
            <a:r>
              <a:rPr lang="es-CO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Fortalecer integralmente al </a:t>
            </a:r>
          </a:p>
          <a:p>
            <a:pPr>
              <a:defRPr/>
            </a:pPr>
            <a:r>
              <a:rPr lang="es-CO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FAG asegurando su</a:t>
            </a:r>
          </a:p>
          <a:p>
            <a:pPr>
              <a:defRPr/>
            </a:pPr>
            <a:r>
              <a:rPr lang="es-CO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sostenibilidad financiera y el acceso de los PP.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40 Rectángulo">
            <a:extLst>
              <a:ext uri="{FF2B5EF4-FFF2-40B4-BE49-F238E27FC236}">
                <a16:creationId xmlns:a16="http://schemas.microsoft.com/office/drawing/2014/main" id="{6C041088-E832-4EFE-B4F8-D616CE2E10CF}"/>
              </a:ext>
            </a:extLst>
          </p:cNvPr>
          <p:cNvSpPr/>
          <p:nvPr/>
        </p:nvSpPr>
        <p:spPr>
          <a:xfrm>
            <a:off x="1975353" y="4479946"/>
            <a:ext cx="2245972" cy="1510984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Mantener un margen financiero que </a:t>
            </a:r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asegure la sostenibilidad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financiera de FINAGRO.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8" name="54 Rectángulo">
            <a:extLst>
              <a:ext uri="{FF2B5EF4-FFF2-40B4-BE49-F238E27FC236}">
                <a16:creationId xmlns:a16="http://schemas.microsoft.com/office/drawing/2014/main" id="{86F10BB7-7B7B-4141-A1A0-EFE0DB1BF8E8}"/>
              </a:ext>
            </a:extLst>
          </p:cNvPr>
          <p:cNvSpPr/>
          <p:nvPr/>
        </p:nvSpPr>
        <p:spPr>
          <a:xfrm>
            <a:off x="5093120" y="4511826"/>
            <a:ext cx="2119514" cy="352458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Margen Financiero</a:t>
            </a:r>
          </a:p>
        </p:txBody>
      </p:sp>
      <p:sp>
        <p:nvSpPr>
          <p:cNvPr id="51" name="55 Rectángulo">
            <a:extLst>
              <a:ext uri="{FF2B5EF4-FFF2-40B4-BE49-F238E27FC236}">
                <a16:creationId xmlns:a16="http://schemas.microsoft.com/office/drawing/2014/main" id="{2A3E0823-2088-47F8-9728-B53ECA926DAD}"/>
              </a:ext>
            </a:extLst>
          </p:cNvPr>
          <p:cNvSpPr/>
          <p:nvPr/>
        </p:nvSpPr>
        <p:spPr>
          <a:xfrm flipH="1">
            <a:off x="8543534" y="4526254"/>
            <a:ext cx="652743" cy="351898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45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%</a:t>
            </a:r>
          </a:p>
        </p:txBody>
      </p:sp>
      <p:sp>
        <p:nvSpPr>
          <p:cNvPr id="53" name="54 Rectángulo">
            <a:extLst>
              <a:ext uri="{FF2B5EF4-FFF2-40B4-BE49-F238E27FC236}">
                <a16:creationId xmlns:a16="http://schemas.microsoft.com/office/drawing/2014/main" id="{11327B40-9BF9-4E83-84EC-69EA2D247C21}"/>
              </a:ext>
            </a:extLst>
          </p:cNvPr>
          <p:cNvSpPr/>
          <p:nvPr/>
        </p:nvSpPr>
        <p:spPr>
          <a:xfrm>
            <a:off x="5093120" y="2828013"/>
            <a:ext cx="2119514" cy="739952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Crédito Movilizado por el FAG mediante IF Privados </a:t>
            </a:r>
          </a:p>
          <a:p>
            <a:pPr lvl="0"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Número de Operaciones</a:t>
            </a:r>
          </a:p>
        </p:txBody>
      </p:sp>
      <p:sp>
        <p:nvSpPr>
          <p:cNvPr id="55" name="55 Rectángulo">
            <a:extLst>
              <a:ext uri="{FF2B5EF4-FFF2-40B4-BE49-F238E27FC236}">
                <a16:creationId xmlns:a16="http://schemas.microsoft.com/office/drawing/2014/main" id="{2F8FFF7B-1523-410F-BB39-2DE5BBD15F78}"/>
              </a:ext>
            </a:extLst>
          </p:cNvPr>
          <p:cNvSpPr/>
          <p:nvPr/>
        </p:nvSpPr>
        <p:spPr>
          <a:xfrm flipH="1">
            <a:off x="8530834" y="2817644"/>
            <a:ext cx="652743" cy="749049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$778</a:t>
            </a:r>
          </a:p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15.000</a:t>
            </a:r>
          </a:p>
        </p:txBody>
      </p:sp>
      <p:pic>
        <p:nvPicPr>
          <p:cNvPr id="57" name="Imagen 56">
            <a:extLst>
              <a:ext uri="{FF2B5EF4-FFF2-40B4-BE49-F238E27FC236}">
                <a16:creationId xmlns:a16="http://schemas.microsoft.com/office/drawing/2014/main" id="{99615BEC-183F-4F52-AAE6-B4C9DAC138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0667" y="1330991"/>
            <a:ext cx="164953" cy="5243104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0F108D77-4055-4FFA-B221-1F9AA1F661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3986" y="1330991"/>
            <a:ext cx="164953" cy="5243104"/>
          </a:xfrm>
          <a:prstGeom prst="rect">
            <a:avLst/>
          </a:prstGeom>
        </p:spPr>
      </p:pic>
      <p:sp>
        <p:nvSpPr>
          <p:cNvPr id="61" name="54 Rectángulo">
            <a:extLst>
              <a:ext uri="{FF2B5EF4-FFF2-40B4-BE49-F238E27FC236}">
                <a16:creationId xmlns:a16="http://schemas.microsoft.com/office/drawing/2014/main" id="{F234A66D-464E-450D-89C0-550ED9A4AC67}"/>
              </a:ext>
            </a:extLst>
          </p:cNvPr>
          <p:cNvSpPr/>
          <p:nvPr/>
        </p:nvSpPr>
        <p:spPr>
          <a:xfrm>
            <a:off x="5105820" y="3738416"/>
            <a:ext cx="2119514" cy="522884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P.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Fortalecimiento del FAG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5" name="54 Rectángulo">
            <a:extLst>
              <a:ext uri="{FF2B5EF4-FFF2-40B4-BE49-F238E27FC236}">
                <a16:creationId xmlns:a16="http://schemas.microsoft.com/office/drawing/2014/main" id="{1B49EE11-D59F-4858-8B5F-0EDACAC88750}"/>
              </a:ext>
            </a:extLst>
          </p:cNvPr>
          <p:cNvSpPr/>
          <p:nvPr/>
        </p:nvSpPr>
        <p:spPr>
          <a:xfrm>
            <a:off x="5093120" y="5009967"/>
            <a:ext cx="2119514" cy="418791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Rentabilidad esperada del portafolio (</a:t>
            </a: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de </a:t>
            </a:r>
            <a:r>
              <a:rPr lang="es-ES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sharpe</a:t>
            </a: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8" name="55 Rectángulo">
            <a:extLst>
              <a:ext uri="{FF2B5EF4-FFF2-40B4-BE49-F238E27FC236}">
                <a16:creationId xmlns:a16="http://schemas.microsoft.com/office/drawing/2014/main" id="{9441D048-AD98-4551-B34F-16F074351DD7}"/>
              </a:ext>
            </a:extLst>
          </p:cNvPr>
          <p:cNvSpPr/>
          <p:nvPr/>
        </p:nvSpPr>
        <p:spPr>
          <a:xfrm flipH="1">
            <a:off x="8543534" y="5024483"/>
            <a:ext cx="652743" cy="418125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0,30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1342A371-9DA1-46B5-9C16-424423D7FBC2}"/>
              </a:ext>
            </a:extLst>
          </p:cNvPr>
          <p:cNvSpPr txBox="1"/>
          <p:nvPr/>
        </p:nvSpPr>
        <p:spPr>
          <a:xfrm>
            <a:off x="6814775" y="4668789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Financiera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A10981B-D9EF-437E-B5BE-22829286D905}"/>
              </a:ext>
            </a:extLst>
          </p:cNvPr>
          <p:cNvSpPr txBox="1"/>
          <p:nvPr/>
        </p:nvSpPr>
        <p:spPr>
          <a:xfrm>
            <a:off x="6814775" y="2491737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Garantías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B74F9A22-09FC-4173-91FC-BCDE060A6A94}"/>
              </a:ext>
            </a:extLst>
          </p:cNvPr>
          <p:cNvSpPr txBox="1"/>
          <p:nvPr/>
        </p:nvSpPr>
        <p:spPr>
          <a:xfrm>
            <a:off x="6814775" y="5219821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Financiera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854B77F0-7660-4CD7-8CFD-2FF36EDEC963}"/>
              </a:ext>
            </a:extLst>
          </p:cNvPr>
          <p:cNvSpPr txBox="1"/>
          <p:nvPr/>
        </p:nvSpPr>
        <p:spPr>
          <a:xfrm>
            <a:off x="6814775" y="3398752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Garantías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427D283F-BFB3-4C03-890D-15302EE52C9B}"/>
              </a:ext>
            </a:extLst>
          </p:cNvPr>
          <p:cNvSpPr txBox="1"/>
          <p:nvPr/>
        </p:nvSpPr>
        <p:spPr>
          <a:xfrm>
            <a:off x="6814775" y="4097271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Garantías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4C042754-071C-4744-8118-B555B39BA245}"/>
              </a:ext>
            </a:extLst>
          </p:cNvPr>
          <p:cNvSpPr/>
          <p:nvPr/>
        </p:nvSpPr>
        <p:spPr>
          <a:xfrm>
            <a:off x="320415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527E9E40-629F-4B02-BFF0-D2FAFD005390}"/>
              </a:ext>
            </a:extLst>
          </p:cNvPr>
          <p:cNvSpPr txBox="1"/>
          <p:nvPr/>
        </p:nvSpPr>
        <p:spPr>
          <a:xfrm>
            <a:off x="4094249" y="744965"/>
            <a:ext cx="2960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Financiera 1/2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8" name="54 Rectángulo">
            <a:extLst>
              <a:ext uri="{FF2B5EF4-FFF2-40B4-BE49-F238E27FC236}">
                <a16:creationId xmlns:a16="http://schemas.microsoft.com/office/drawing/2014/main" id="{52E1D1B3-5C30-45CF-B490-B78811A013B3}"/>
              </a:ext>
            </a:extLst>
          </p:cNvPr>
          <p:cNvSpPr/>
          <p:nvPr/>
        </p:nvSpPr>
        <p:spPr>
          <a:xfrm>
            <a:off x="5102245" y="5572139"/>
            <a:ext cx="2119514" cy="418791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Ingresos administración de programas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1" name="55 Rectángulo">
            <a:extLst>
              <a:ext uri="{FF2B5EF4-FFF2-40B4-BE49-F238E27FC236}">
                <a16:creationId xmlns:a16="http://schemas.microsoft.com/office/drawing/2014/main" id="{98F8D179-20A0-4AA9-8889-E72E67A71ABF}"/>
              </a:ext>
            </a:extLst>
          </p:cNvPr>
          <p:cNvSpPr/>
          <p:nvPr/>
        </p:nvSpPr>
        <p:spPr>
          <a:xfrm flipH="1">
            <a:off x="8543534" y="5586655"/>
            <a:ext cx="652743" cy="418125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$16.744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41AB827D-C78E-4164-9D79-39B4DC292887}"/>
              </a:ext>
            </a:extLst>
          </p:cNvPr>
          <p:cNvSpPr txBox="1"/>
          <p:nvPr/>
        </p:nvSpPr>
        <p:spPr>
          <a:xfrm>
            <a:off x="6814775" y="5805950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Financiera</a:t>
            </a:r>
          </a:p>
        </p:txBody>
      </p:sp>
      <p:grpSp>
        <p:nvGrpSpPr>
          <p:cNvPr id="84" name="Grupo 83">
            <a:extLst>
              <a:ext uri="{FF2B5EF4-FFF2-40B4-BE49-F238E27FC236}">
                <a16:creationId xmlns:a16="http://schemas.microsoft.com/office/drawing/2014/main" id="{A3C5D5B0-D87D-4212-8B60-C993658C0B7D}"/>
              </a:ext>
            </a:extLst>
          </p:cNvPr>
          <p:cNvGrpSpPr/>
          <p:nvPr/>
        </p:nvGrpSpPr>
        <p:grpSpPr>
          <a:xfrm>
            <a:off x="10382295" y="6521771"/>
            <a:ext cx="1719689" cy="276999"/>
            <a:chOff x="10382295" y="6489687"/>
            <a:chExt cx="1719689" cy="276999"/>
          </a:xfrm>
        </p:grpSpPr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A64D52A2-97CA-4563-BEB2-D37BC6634039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86" name="54 Rectángulo">
              <a:extLst>
                <a:ext uri="{FF2B5EF4-FFF2-40B4-BE49-F238E27FC236}">
                  <a16:creationId xmlns:a16="http://schemas.microsoft.com/office/drawing/2014/main" id="{D7840641-5B31-4980-BFA1-311DF15DDF5E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88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4391" y="1411157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55 Rectángulo">
            <a:extLst>
              <a:ext uri="{FF2B5EF4-FFF2-40B4-BE49-F238E27FC236}">
                <a16:creationId xmlns:a16="http://schemas.microsoft.com/office/drawing/2014/main" id="{0D1A8E62-76B3-4D0B-BC4F-871538093996}"/>
              </a:ext>
            </a:extLst>
          </p:cNvPr>
          <p:cNvSpPr/>
          <p:nvPr/>
        </p:nvSpPr>
        <p:spPr>
          <a:xfrm flipH="1">
            <a:off x="8526068" y="3748442"/>
            <a:ext cx="652743" cy="513203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ND</a:t>
            </a:r>
          </a:p>
        </p:txBody>
      </p:sp>
    </p:spTree>
    <p:extLst>
      <p:ext uri="{BB962C8B-B14F-4D97-AF65-F5344CB8AC3E}">
        <p14:creationId xmlns:p14="http://schemas.microsoft.com/office/powerpoint/2010/main" val="1609394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40 Rectángulo">
            <a:extLst>
              <a:ext uri="{FF2B5EF4-FFF2-40B4-BE49-F238E27FC236}">
                <a16:creationId xmlns:a16="http://schemas.microsoft.com/office/drawing/2014/main" id="{6EF70911-495E-49E2-BABC-E1BD5C697EFF}"/>
              </a:ext>
            </a:extLst>
          </p:cNvPr>
          <p:cNvSpPr/>
          <p:nvPr/>
        </p:nvSpPr>
        <p:spPr>
          <a:xfrm>
            <a:off x="1974177" y="2000544"/>
            <a:ext cx="2245972" cy="1414012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Gestionar nuevos recursos para los productos y servicios de FINAGRO.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7" name="54 Rectángulo">
            <a:extLst>
              <a:ext uri="{FF2B5EF4-FFF2-40B4-BE49-F238E27FC236}">
                <a16:creationId xmlns:a16="http://schemas.microsoft.com/office/drawing/2014/main" id="{E10E3E22-9EE0-4A0F-8E63-89F528FB1C3B}"/>
              </a:ext>
            </a:extLst>
          </p:cNvPr>
          <p:cNvSpPr/>
          <p:nvPr/>
        </p:nvSpPr>
        <p:spPr>
          <a:xfrm>
            <a:off x="5246493" y="1988519"/>
            <a:ext cx="2119514" cy="563353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Nuevos Recursos (fuentes)</a:t>
            </a:r>
          </a:p>
        </p:txBody>
      </p:sp>
      <p:sp>
        <p:nvSpPr>
          <p:cNvPr id="40" name="55 Rectángulo">
            <a:extLst>
              <a:ext uri="{FF2B5EF4-FFF2-40B4-BE49-F238E27FC236}">
                <a16:creationId xmlns:a16="http://schemas.microsoft.com/office/drawing/2014/main" id="{8B24124B-3601-4BEF-B254-9D4DED0619DA}"/>
              </a:ext>
            </a:extLst>
          </p:cNvPr>
          <p:cNvSpPr/>
          <p:nvPr/>
        </p:nvSpPr>
        <p:spPr>
          <a:xfrm flipH="1">
            <a:off x="8651526" y="1988967"/>
            <a:ext cx="652743" cy="56245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42" name="54 Rectángulo">
            <a:extLst>
              <a:ext uri="{FF2B5EF4-FFF2-40B4-BE49-F238E27FC236}">
                <a16:creationId xmlns:a16="http://schemas.microsoft.com/office/drawing/2014/main" id="{2F088324-C175-4B89-8708-452CAD7D61E3}"/>
              </a:ext>
            </a:extLst>
          </p:cNvPr>
          <p:cNvSpPr/>
          <p:nvPr/>
        </p:nvSpPr>
        <p:spPr>
          <a:xfrm>
            <a:off x="5246493" y="2750364"/>
            <a:ext cx="2119514" cy="563353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Ejecución de nuevos recursos</a:t>
            </a:r>
          </a:p>
        </p:txBody>
      </p:sp>
      <p:sp>
        <p:nvSpPr>
          <p:cNvPr id="45" name="55 Rectángulo">
            <a:extLst>
              <a:ext uri="{FF2B5EF4-FFF2-40B4-BE49-F238E27FC236}">
                <a16:creationId xmlns:a16="http://schemas.microsoft.com/office/drawing/2014/main" id="{CD60D615-6912-4985-8A8F-05E5CEDAD4A0}"/>
              </a:ext>
            </a:extLst>
          </p:cNvPr>
          <p:cNvSpPr/>
          <p:nvPr/>
        </p:nvSpPr>
        <p:spPr>
          <a:xfrm flipH="1">
            <a:off x="8651526" y="2750812"/>
            <a:ext cx="652743" cy="56245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92%</a:t>
            </a:r>
          </a:p>
        </p:txBody>
      </p:sp>
      <p:sp>
        <p:nvSpPr>
          <p:cNvPr id="47" name="46 CuadroTexto">
            <a:extLst>
              <a:ext uri="{FF2B5EF4-FFF2-40B4-BE49-F238E27FC236}">
                <a16:creationId xmlns:a16="http://schemas.microsoft.com/office/drawing/2014/main" id="{D08D1ED4-C235-4AE7-914D-2F973A59E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0394" y="1508423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47 CuadroTexto">
            <a:extLst>
              <a:ext uri="{FF2B5EF4-FFF2-40B4-BE49-F238E27FC236}">
                <a16:creationId xmlns:a16="http://schemas.microsoft.com/office/drawing/2014/main" id="{A2C68D46-1EE3-4DC5-96E9-995F53670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554" y="1508423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8949BA75-FA77-407B-BDF3-B91BAEDC3D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4396" y="1246583"/>
            <a:ext cx="164953" cy="5243104"/>
          </a:xfrm>
          <a:prstGeom prst="rect">
            <a:avLst/>
          </a:prstGeom>
        </p:spPr>
      </p:pic>
      <p:sp>
        <p:nvSpPr>
          <p:cNvPr id="52" name="CuadroTexto 51">
            <a:extLst>
              <a:ext uri="{FF2B5EF4-FFF2-40B4-BE49-F238E27FC236}">
                <a16:creationId xmlns:a16="http://schemas.microsoft.com/office/drawing/2014/main" id="{83B23AD4-2CAD-4EF3-96F4-9575D817F802}"/>
              </a:ext>
            </a:extLst>
          </p:cNvPr>
          <p:cNvSpPr txBox="1"/>
          <p:nvPr/>
        </p:nvSpPr>
        <p:spPr>
          <a:xfrm>
            <a:off x="6956921" y="2372220"/>
            <a:ext cx="983017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Financiera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37AFF47-9130-43A4-9955-D6DD935D0D11}"/>
              </a:ext>
            </a:extLst>
          </p:cNvPr>
          <p:cNvSpPr txBox="1"/>
          <p:nvPr/>
        </p:nvSpPr>
        <p:spPr>
          <a:xfrm>
            <a:off x="6956921" y="3160640"/>
            <a:ext cx="983017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Financiera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8E09950-0E77-424B-B41C-BB93F0DA0F83}"/>
              </a:ext>
            </a:extLst>
          </p:cNvPr>
          <p:cNvSpPr txBox="1"/>
          <p:nvPr/>
        </p:nvSpPr>
        <p:spPr>
          <a:xfrm>
            <a:off x="4094249" y="744965"/>
            <a:ext cx="2960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Financiera 2/2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B60B7EB-6610-4E4B-98EF-D9C9AE442B78}"/>
              </a:ext>
            </a:extLst>
          </p:cNvPr>
          <p:cNvGrpSpPr/>
          <p:nvPr/>
        </p:nvGrpSpPr>
        <p:grpSpPr>
          <a:xfrm>
            <a:off x="10382295" y="6489687"/>
            <a:ext cx="1719689" cy="276999"/>
            <a:chOff x="10382295" y="6489687"/>
            <a:chExt cx="1719689" cy="276999"/>
          </a:xfrm>
        </p:grpSpPr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45B30E97-44E3-44E2-A222-656A2A9F3F11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57" name="54 Rectángulo">
              <a:extLst>
                <a:ext uri="{FF2B5EF4-FFF2-40B4-BE49-F238E27FC236}">
                  <a16:creationId xmlns:a16="http://schemas.microsoft.com/office/drawing/2014/main" id="{54695446-D4F0-4192-832D-AF8AE314B824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pic>
        <p:nvPicPr>
          <p:cNvPr id="60" name="Imagen 59">
            <a:extLst>
              <a:ext uri="{FF2B5EF4-FFF2-40B4-BE49-F238E27FC236}">
                <a16:creationId xmlns:a16="http://schemas.microsoft.com/office/drawing/2014/main" id="{3386BCC3-F719-4ECA-8FC7-BA53510130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4326" y="1246583"/>
            <a:ext cx="164953" cy="5243104"/>
          </a:xfrm>
          <a:prstGeom prst="rect">
            <a:avLst/>
          </a:prstGeom>
        </p:spPr>
      </p:pic>
      <p:sp>
        <p:nvSpPr>
          <p:cNvPr id="61" name="Rectángulo 60">
            <a:extLst>
              <a:ext uri="{FF2B5EF4-FFF2-40B4-BE49-F238E27FC236}">
                <a16:creationId xmlns:a16="http://schemas.microsoft.com/office/drawing/2014/main" id="{616BE615-AAA5-45AD-8EB6-7FECA5649612}"/>
              </a:ext>
            </a:extLst>
          </p:cNvPr>
          <p:cNvSpPr/>
          <p:nvPr/>
        </p:nvSpPr>
        <p:spPr>
          <a:xfrm>
            <a:off x="3204151" y="16690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159" y="1353625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975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6 CuadroTexto">
            <a:extLst>
              <a:ext uri="{FF2B5EF4-FFF2-40B4-BE49-F238E27FC236}">
                <a16:creationId xmlns:a16="http://schemas.microsoft.com/office/drawing/2014/main" id="{D02A6638-D7C6-47CB-A89B-1251D95B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743" y="1522071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7 CuadroTexto">
            <a:extLst>
              <a:ext uri="{FF2B5EF4-FFF2-40B4-BE49-F238E27FC236}">
                <a16:creationId xmlns:a16="http://schemas.microsoft.com/office/drawing/2014/main" id="{4F4DED2F-E80E-4B9F-99D1-ECD0F1613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299" y="1522071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68D9B78-F5D6-416E-8056-BC89F67D15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085" y="1246583"/>
            <a:ext cx="164953" cy="5243104"/>
          </a:xfrm>
          <a:prstGeom prst="rect">
            <a:avLst/>
          </a:prstGeom>
        </p:spPr>
      </p:pic>
      <p:sp>
        <p:nvSpPr>
          <p:cNvPr id="14" name="54 Rectángulo">
            <a:extLst>
              <a:ext uri="{FF2B5EF4-FFF2-40B4-BE49-F238E27FC236}">
                <a16:creationId xmlns:a16="http://schemas.microsoft.com/office/drawing/2014/main" id="{754F0737-3C3A-44FA-B277-6B13E337EF83}"/>
              </a:ext>
            </a:extLst>
          </p:cNvPr>
          <p:cNvSpPr/>
          <p:nvPr/>
        </p:nvSpPr>
        <p:spPr>
          <a:xfrm>
            <a:off x="5398289" y="2132130"/>
            <a:ext cx="2119514" cy="557079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Nivel de Satisfacción del cliente (con instrumentos actuales)</a:t>
            </a: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A152F587-A403-4432-AADB-75AD93E0317D}"/>
              </a:ext>
            </a:extLst>
          </p:cNvPr>
          <p:cNvSpPr/>
          <p:nvPr/>
        </p:nvSpPr>
        <p:spPr>
          <a:xfrm>
            <a:off x="2277885" y="2136322"/>
            <a:ext cx="2245972" cy="2685715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Desarrollar un modelo de Servicio al cliente.</a:t>
            </a:r>
          </a:p>
        </p:txBody>
      </p:sp>
      <p:sp>
        <p:nvSpPr>
          <p:cNvPr id="19" name="54 Rectángulo">
            <a:extLst>
              <a:ext uri="{FF2B5EF4-FFF2-40B4-BE49-F238E27FC236}">
                <a16:creationId xmlns:a16="http://schemas.microsoft.com/office/drawing/2014/main" id="{F321C0CA-1CDA-4B48-A0EA-4B5956B65F31}"/>
              </a:ext>
            </a:extLst>
          </p:cNvPr>
          <p:cNvSpPr/>
          <p:nvPr/>
        </p:nvSpPr>
        <p:spPr>
          <a:xfrm>
            <a:off x="5399124" y="3037137"/>
            <a:ext cx="2119514" cy="700265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Modelo de servicio al cliente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80EEFCB-AFF5-4F29-9718-D19AFF546D0C}"/>
              </a:ext>
            </a:extLst>
          </p:cNvPr>
          <p:cNvSpPr txBox="1"/>
          <p:nvPr/>
        </p:nvSpPr>
        <p:spPr>
          <a:xfrm>
            <a:off x="7114578" y="2606471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C00244B-E667-422C-8CD6-AF152549C688}"/>
              </a:ext>
            </a:extLst>
          </p:cNvPr>
          <p:cNvSpPr txBox="1"/>
          <p:nvPr/>
        </p:nvSpPr>
        <p:spPr>
          <a:xfrm>
            <a:off x="7114578" y="3593274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0BD526D-2D50-46EB-B294-6CF60B281406}"/>
              </a:ext>
            </a:extLst>
          </p:cNvPr>
          <p:cNvSpPr txBox="1"/>
          <p:nvPr/>
        </p:nvSpPr>
        <p:spPr>
          <a:xfrm>
            <a:off x="3631676" y="744965"/>
            <a:ext cx="4156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Clientes y Mercadeo 1/3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55 Rectángulo">
            <a:extLst>
              <a:ext uri="{FF2B5EF4-FFF2-40B4-BE49-F238E27FC236}">
                <a16:creationId xmlns:a16="http://schemas.microsoft.com/office/drawing/2014/main" id="{107130C2-947A-461D-BFC8-DFA5AE493AA2}"/>
              </a:ext>
            </a:extLst>
          </p:cNvPr>
          <p:cNvSpPr/>
          <p:nvPr/>
        </p:nvSpPr>
        <p:spPr>
          <a:xfrm flipH="1">
            <a:off x="9024672" y="2124055"/>
            <a:ext cx="652743" cy="592224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98%</a:t>
            </a: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3C7C8116-827C-4DED-93D4-7457D37A157D}"/>
              </a:ext>
            </a:extLst>
          </p:cNvPr>
          <p:cNvGrpSpPr/>
          <p:nvPr/>
        </p:nvGrpSpPr>
        <p:grpSpPr>
          <a:xfrm>
            <a:off x="10382295" y="6489687"/>
            <a:ext cx="1719689" cy="276999"/>
            <a:chOff x="10382295" y="6489687"/>
            <a:chExt cx="1719689" cy="276999"/>
          </a:xfrm>
        </p:grpSpPr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D4724BCF-DFB6-4098-9AF7-5D2FC56A40B6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30" name="54 Rectángulo">
              <a:extLst>
                <a:ext uri="{FF2B5EF4-FFF2-40B4-BE49-F238E27FC236}">
                  <a16:creationId xmlns:a16="http://schemas.microsoft.com/office/drawing/2014/main" id="{83CB199D-4445-4C7A-A92F-4B112508A280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7110E00-46AC-41CA-8533-EE02462F5ACC}"/>
              </a:ext>
            </a:extLst>
          </p:cNvPr>
          <p:cNvSpPr/>
          <p:nvPr/>
        </p:nvSpPr>
        <p:spPr>
          <a:xfrm>
            <a:off x="3440662" y="223178"/>
            <a:ext cx="4538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54 Rectángulo">
            <a:extLst>
              <a:ext uri="{FF2B5EF4-FFF2-40B4-BE49-F238E27FC236}">
                <a16:creationId xmlns:a16="http://schemas.microsoft.com/office/drawing/2014/main" id="{0586A21D-0C9C-4105-BDBC-5ECBA9501A7B}"/>
              </a:ext>
            </a:extLst>
          </p:cNvPr>
          <p:cNvSpPr/>
          <p:nvPr/>
        </p:nvSpPr>
        <p:spPr>
          <a:xfrm>
            <a:off x="5417712" y="3988902"/>
            <a:ext cx="2119514" cy="700265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Fortalecimiento de la actuación comercial del FAG con IF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04F4B96-BCE5-4C22-9A03-2265694AF880}"/>
              </a:ext>
            </a:extLst>
          </p:cNvPr>
          <p:cNvSpPr txBox="1"/>
          <p:nvPr/>
        </p:nvSpPr>
        <p:spPr>
          <a:xfrm>
            <a:off x="7114578" y="4545039"/>
            <a:ext cx="1080000" cy="276999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EBFAD519-0AED-490A-A033-3BB8C03D0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7540" y="1246583"/>
            <a:ext cx="164953" cy="5243104"/>
          </a:xfrm>
          <a:prstGeom prst="rect">
            <a:avLst/>
          </a:prstGeom>
        </p:spPr>
      </p:pic>
      <p:sp>
        <p:nvSpPr>
          <p:cNvPr id="42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9984" y="1367273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55 Rectángulo">
            <a:extLst>
              <a:ext uri="{FF2B5EF4-FFF2-40B4-BE49-F238E27FC236}">
                <a16:creationId xmlns:a16="http://schemas.microsoft.com/office/drawing/2014/main" id="{C0BB7CFC-C65C-4B7F-96A6-B57C20AEF7D8}"/>
              </a:ext>
            </a:extLst>
          </p:cNvPr>
          <p:cNvSpPr/>
          <p:nvPr/>
        </p:nvSpPr>
        <p:spPr>
          <a:xfrm flipH="1">
            <a:off x="9020285" y="3104821"/>
            <a:ext cx="652743" cy="573625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ND</a:t>
            </a:r>
          </a:p>
        </p:txBody>
      </p:sp>
      <p:sp>
        <p:nvSpPr>
          <p:cNvPr id="46" name="55 Rectángulo">
            <a:extLst>
              <a:ext uri="{FF2B5EF4-FFF2-40B4-BE49-F238E27FC236}">
                <a16:creationId xmlns:a16="http://schemas.microsoft.com/office/drawing/2014/main" id="{8C156F3B-8E0A-4AD3-8151-97DC686C5540}"/>
              </a:ext>
            </a:extLst>
          </p:cNvPr>
          <p:cNvSpPr/>
          <p:nvPr/>
        </p:nvSpPr>
        <p:spPr>
          <a:xfrm flipH="1">
            <a:off x="9024672" y="4066502"/>
            <a:ext cx="652743" cy="573625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4366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4 Rectángulo">
            <a:extLst>
              <a:ext uri="{FF2B5EF4-FFF2-40B4-BE49-F238E27FC236}">
                <a16:creationId xmlns:a16="http://schemas.microsoft.com/office/drawing/2014/main" id="{1E70D593-8863-4E1C-974E-86165715F6E5}"/>
              </a:ext>
            </a:extLst>
          </p:cNvPr>
          <p:cNvSpPr/>
          <p:nvPr/>
        </p:nvSpPr>
        <p:spPr>
          <a:xfrm>
            <a:off x="5127308" y="2142409"/>
            <a:ext cx="2109146" cy="369333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CO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Saldo de cartera total</a:t>
            </a:r>
          </a:p>
        </p:txBody>
      </p:sp>
      <p:sp>
        <p:nvSpPr>
          <p:cNvPr id="4" name="46 CuadroTexto">
            <a:extLst>
              <a:ext uri="{FF2B5EF4-FFF2-40B4-BE49-F238E27FC236}">
                <a16:creationId xmlns:a16="http://schemas.microsoft.com/office/drawing/2014/main" id="{51FAD951-9E8E-423F-8531-E6169DFBE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0394" y="1522071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7 CuadroTexto">
            <a:extLst>
              <a:ext uri="{FF2B5EF4-FFF2-40B4-BE49-F238E27FC236}">
                <a16:creationId xmlns:a16="http://schemas.microsoft.com/office/drawing/2014/main" id="{3569DDCC-9ED4-4438-866B-65BD66131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950" y="1522071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4AF6D05-7362-403C-98A3-ECE6DE3FC7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4736" y="1246583"/>
            <a:ext cx="164953" cy="5243104"/>
          </a:xfrm>
          <a:prstGeom prst="rect">
            <a:avLst/>
          </a:prstGeom>
        </p:spPr>
      </p:pic>
      <p:sp>
        <p:nvSpPr>
          <p:cNvPr id="15" name="40 Rectángulo">
            <a:extLst>
              <a:ext uri="{FF2B5EF4-FFF2-40B4-BE49-F238E27FC236}">
                <a16:creationId xmlns:a16="http://schemas.microsoft.com/office/drawing/2014/main" id="{D8496400-05F0-42C9-906E-6BC7EE31AD6D}"/>
              </a:ext>
            </a:extLst>
          </p:cNvPr>
          <p:cNvSpPr/>
          <p:nvPr/>
        </p:nvSpPr>
        <p:spPr>
          <a:xfrm>
            <a:off x="1958827" y="2142409"/>
            <a:ext cx="2245972" cy="3632321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Posicionar los productos y servicios, ampliando y fortaleciendo la base de Clientes y Aliados.</a:t>
            </a:r>
          </a:p>
          <a:p>
            <a:endParaRPr lang="es-ES" sz="105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54 Rectángulo">
            <a:extLst>
              <a:ext uri="{FF2B5EF4-FFF2-40B4-BE49-F238E27FC236}">
                <a16:creationId xmlns:a16="http://schemas.microsoft.com/office/drawing/2014/main" id="{9F2F0C14-921D-4F52-8B1B-681812CB5FE1}"/>
              </a:ext>
            </a:extLst>
          </p:cNvPr>
          <p:cNvSpPr/>
          <p:nvPr/>
        </p:nvSpPr>
        <p:spPr>
          <a:xfrm>
            <a:off x="5133005" y="3784781"/>
            <a:ext cx="2097126" cy="441659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Área con seguro agropecuario, contemplada en el PND</a:t>
            </a:r>
          </a:p>
        </p:txBody>
      </p:sp>
      <p:sp>
        <p:nvSpPr>
          <p:cNvPr id="20" name="55 Rectángulo">
            <a:extLst>
              <a:ext uri="{FF2B5EF4-FFF2-40B4-BE49-F238E27FC236}">
                <a16:creationId xmlns:a16="http://schemas.microsoft.com/office/drawing/2014/main" id="{2C699DB2-4058-4164-B652-E528CB0CCEAA}"/>
              </a:ext>
            </a:extLst>
          </p:cNvPr>
          <p:cNvSpPr/>
          <p:nvPr/>
        </p:nvSpPr>
        <p:spPr>
          <a:xfrm flipH="1">
            <a:off x="8491484" y="3785344"/>
            <a:ext cx="636552" cy="440533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193.676 </a:t>
            </a:r>
          </a:p>
          <a:p>
            <a:pPr algn="ctr"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A2B5976-F666-44D7-A177-DCBAC70B848E}"/>
              </a:ext>
            </a:extLst>
          </p:cNvPr>
          <p:cNvSpPr txBox="1"/>
          <p:nvPr/>
        </p:nvSpPr>
        <p:spPr>
          <a:xfrm>
            <a:off x="6742232" y="2364414"/>
            <a:ext cx="108000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sp>
        <p:nvSpPr>
          <p:cNvPr id="23" name="54 Rectángulo">
            <a:extLst>
              <a:ext uri="{FF2B5EF4-FFF2-40B4-BE49-F238E27FC236}">
                <a16:creationId xmlns:a16="http://schemas.microsoft.com/office/drawing/2014/main" id="{664FB8D9-171B-4097-BF29-E7A2E408EAAD}"/>
              </a:ext>
            </a:extLst>
          </p:cNvPr>
          <p:cNvSpPr/>
          <p:nvPr/>
        </p:nvSpPr>
        <p:spPr>
          <a:xfrm>
            <a:off x="5119212" y="4510046"/>
            <a:ext cx="2119514" cy="403263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Nuevos Intermediarios Financieros (crédito)*</a:t>
            </a:r>
          </a:p>
        </p:txBody>
      </p:sp>
      <p:sp>
        <p:nvSpPr>
          <p:cNvPr id="27" name="55 Rectángulo">
            <a:extLst>
              <a:ext uri="{FF2B5EF4-FFF2-40B4-BE49-F238E27FC236}">
                <a16:creationId xmlns:a16="http://schemas.microsoft.com/office/drawing/2014/main" id="{2229F372-B7A2-4E43-9D6C-8F6FAEEB8C9A}"/>
              </a:ext>
            </a:extLst>
          </p:cNvPr>
          <p:cNvSpPr/>
          <p:nvPr/>
        </p:nvSpPr>
        <p:spPr>
          <a:xfrm flipH="1">
            <a:off x="8491484" y="4491410"/>
            <a:ext cx="621815" cy="440534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7</a:t>
            </a:r>
          </a:p>
        </p:txBody>
      </p:sp>
      <p:sp>
        <p:nvSpPr>
          <p:cNvPr id="29" name="54 Rectángulo">
            <a:extLst>
              <a:ext uri="{FF2B5EF4-FFF2-40B4-BE49-F238E27FC236}">
                <a16:creationId xmlns:a16="http://schemas.microsoft.com/office/drawing/2014/main" id="{5F13E2E8-D87D-429F-91EB-DCABDDB7AEA2}"/>
              </a:ext>
            </a:extLst>
          </p:cNvPr>
          <p:cNvSpPr/>
          <p:nvPr/>
        </p:nvSpPr>
        <p:spPr>
          <a:xfrm>
            <a:off x="5121484" y="5188048"/>
            <a:ext cx="2119514" cy="472112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Número de beneficiarios  total </a:t>
            </a:r>
            <a:endParaRPr lang="es-ES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55 Rectángulo">
            <a:extLst>
              <a:ext uri="{FF2B5EF4-FFF2-40B4-BE49-F238E27FC236}">
                <a16:creationId xmlns:a16="http://schemas.microsoft.com/office/drawing/2014/main" id="{F846C332-E856-4004-A9AC-301E1B155C8D}"/>
              </a:ext>
            </a:extLst>
          </p:cNvPr>
          <p:cNvSpPr/>
          <p:nvPr/>
        </p:nvSpPr>
        <p:spPr>
          <a:xfrm flipH="1">
            <a:off x="8491484" y="5203837"/>
            <a:ext cx="618779" cy="440534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380.928</a:t>
            </a:r>
          </a:p>
        </p:txBody>
      </p:sp>
      <p:sp>
        <p:nvSpPr>
          <p:cNvPr id="37" name="55 Rectángulo">
            <a:extLst>
              <a:ext uri="{FF2B5EF4-FFF2-40B4-BE49-F238E27FC236}">
                <a16:creationId xmlns:a16="http://schemas.microsoft.com/office/drawing/2014/main" id="{19878A6C-9008-41FF-AC4B-31351A9EABDB}"/>
              </a:ext>
            </a:extLst>
          </p:cNvPr>
          <p:cNvSpPr/>
          <p:nvPr/>
        </p:nvSpPr>
        <p:spPr>
          <a:xfrm flipH="1">
            <a:off x="8491484" y="2142409"/>
            <a:ext cx="645596" cy="369333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>
              <a:defRPr/>
            </a:pPr>
            <a:r>
              <a:rPr lang="es-ES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$30,2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6AFDCB6-BB2B-407A-A57B-2E8BB982622F}"/>
              </a:ext>
            </a:extLst>
          </p:cNvPr>
          <p:cNvSpPr txBox="1"/>
          <p:nvPr/>
        </p:nvSpPr>
        <p:spPr>
          <a:xfrm>
            <a:off x="6742232" y="4103877"/>
            <a:ext cx="108000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>
                <a:solidFill>
                  <a:srgbClr val="FF0000"/>
                </a:solidFill>
              </a:rPr>
              <a:t>Vp</a:t>
            </a:r>
            <a:r>
              <a:rPr lang="es-CO" dirty="0">
                <a:solidFill>
                  <a:srgbClr val="FF0000"/>
                </a:solidFill>
              </a:rPr>
              <a:t>. Financiera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559CDF1-7C69-4731-AF75-9C07369C6BFD}"/>
              </a:ext>
            </a:extLst>
          </p:cNvPr>
          <p:cNvSpPr txBox="1"/>
          <p:nvPr/>
        </p:nvSpPr>
        <p:spPr>
          <a:xfrm>
            <a:off x="3610861" y="744965"/>
            <a:ext cx="4156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Clientes y Mercadeo 2/3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4280878-02D7-4C1B-9595-48DD9A36D4F1}"/>
              </a:ext>
            </a:extLst>
          </p:cNvPr>
          <p:cNvSpPr txBox="1"/>
          <p:nvPr/>
        </p:nvSpPr>
        <p:spPr>
          <a:xfrm>
            <a:off x="6742232" y="4771515"/>
            <a:ext cx="108000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9B14A16-7E55-457F-BF68-D0955EECA26B}"/>
              </a:ext>
            </a:extLst>
          </p:cNvPr>
          <p:cNvSpPr txBox="1"/>
          <p:nvPr/>
        </p:nvSpPr>
        <p:spPr>
          <a:xfrm>
            <a:off x="6742232" y="5520815"/>
            <a:ext cx="108000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6B3DF975-257A-4C98-AAEA-855B63E251E4}"/>
              </a:ext>
            </a:extLst>
          </p:cNvPr>
          <p:cNvSpPr txBox="1"/>
          <p:nvPr/>
        </p:nvSpPr>
        <p:spPr>
          <a:xfrm>
            <a:off x="859536" y="6501384"/>
            <a:ext cx="5025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 err="1"/>
              <a:t>Cooperativas</a:t>
            </a:r>
            <a:r>
              <a:rPr lang="en-US" sz="1200" dirty="0"/>
              <a:t> y </a:t>
            </a:r>
            <a:r>
              <a:rPr lang="en-US" sz="1200" dirty="0" err="1"/>
              <a:t>microfinancieras</a:t>
            </a:r>
            <a:r>
              <a:rPr lang="en-US" sz="1200" dirty="0"/>
              <a:t>, </a:t>
            </a:r>
            <a:r>
              <a:rPr lang="en-US" sz="1200" dirty="0" err="1"/>
              <a:t>vigiladas</a:t>
            </a:r>
            <a:r>
              <a:rPr lang="en-US" sz="1200" dirty="0"/>
              <a:t> y No </a:t>
            </a:r>
            <a:r>
              <a:rPr lang="en-US" sz="1200" dirty="0" err="1"/>
              <a:t>vigiladas</a:t>
            </a:r>
            <a:r>
              <a:rPr lang="en-US" sz="1200" dirty="0"/>
              <a:t>, </a:t>
            </a:r>
            <a:r>
              <a:rPr lang="en-US" sz="1200" dirty="0" err="1"/>
              <a:t>redescuento</a:t>
            </a:r>
            <a:r>
              <a:rPr lang="en-US" sz="1200" dirty="0"/>
              <a:t> y FMR</a:t>
            </a:r>
          </a:p>
        </p:txBody>
      </p:sp>
      <p:sp>
        <p:nvSpPr>
          <p:cNvPr id="45" name="54 Rectángulo">
            <a:extLst>
              <a:ext uri="{FF2B5EF4-FFF2-40B4-BE49-F238E27FC236}">
                <a16:creationId xmlns:a16="http://schemas.microsoft.com/office/drawing/2014/main" id="{2F8354E3-84B4-47A8-9204-BC390AF26358}"/>
              </a:ext>
            </a:extLst>
          </p:cNvPr>
          <p:cNvSpPr/>
          <p:nvPr/>
        </p:nvSpPr>
        <p:spPr>
          <a:xfrm>
            <a:off x="5140562" y="2742073"/>
            <a:ext cx="2109146" cy="806198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CO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Cumplimiento de PIC (Total, redescuento, pequeño productor, redescuento pequeño </a:t>
            </a:r>
            <a:r>
              <a:rPr lang="es-CO" sz="12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prodcutor</a:t>
            </a:r>
            <a:r>
              <a:rPr lang="es-CO" sz="1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es-CO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04841EB-A44A-48E4-9636-03B6BB65B602}"/>
              </a:ext>
            </a:extLst>
          </p:cNvPr>
          <p:cNvSpPr txBox="1"/>
          <p:nvPr/>
        </p:nvSpPr>
        <p:spPr>
          <a:xfrm>
            <a:off x="6742232" y="3401399"/>
            <a:ext cx="108000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Comercial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8044D8FF-3B6A-4E25-A8EE-A5F77DFA79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4834" y="1246583"/>
            <a:ext cx="164953" cy="5243104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7F6D14B2-8670-4F46-B3C4-0D2079B62BB0}"/>
              </a:ext>
            </a:extLst>
          </p:cNvPr>
          <p:cNvSpPr/>
          <p:nvPr/>
        </p:nvSpPr>
        <p:spPr>
          <a:xfrm>
            <a:off x="3319180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415" y="1462809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55 Rectángulo">
            <a:extLst>
              <a:ext uri="{FF2B5EF4-FFF2-40B4-BE49-F238E27FC236}">
                <a16:creationId xmlns:a16="http://schemas.microsoft.com/office/drawing/2014/main" id="{6E9406F5-E5D8-4984-A777-48EE5954B190}"/>
              </a:ext>
            </a:extLst>
          </p:cNvPr>
          <p:cNvSpPr/>
          <p:nvPr/>
        </p:nvSpPr>
        <p:spPr>
          <a:xfrm flipH="1">
            <a:off x="8451829" y="2743221"/>
            <a:ext cx="685251" cy="806198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lvl="0" algn="ctr">
              <a:defRPr/>
            </a:pPr>
            <a:r>
              <a:rPr lang="es-CO" sz="11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$23,875 </a:t>
            </a:r>
            <a:r>
              <a:rPr lang="es-CO" sz="115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Bil</a:t>
            </a:r>
            <a:endParaRPr lang="es-CO" sz="11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>
              <a:defRPr/>
            </a:pPr>
            <a:r>
              <a:rPr lang="es-CO" sz="11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$4,675 </a:t>
            </a:r>
            <a:r>
              <a:rPr lang="es-CO" sz="115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Bil</a:t>
            </a:r>
            <a:endParaRPr lang="es-CO" sz="11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>
              <a:defRPr/>
            </a:pPr>
            <a:r>
              <a:rPr lang="es-CO" sz="11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$2,971 </a:t>
            </a:r>
            <a:r>
              <a:rPr lang="es-CO" sz="115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Bil</a:t>
            </a:r>
            <a:endParaRPr lang="es-CO" sz="11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>
              <a:defRPr/>
            </a:pPr>
            <a:r>
              <a:rPr lang="es-ES" sz="11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$2,735 Bill</a:t>
            </a:r>
            <a:endParaRPr lang="es-CO" sz="11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75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6 CuadroTexto">
            <a:extLst>
              <a:ext uri="{FF2B5EF4-FFF2-40B4-BE49-F238E27FC236}">
                <a16:creationId xmlns:a16="http://schemas.microsoft.com/office/drawing/2014/main" id="{D4EE5581-DC35-4784-9508-CF43B7EBA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422" y="871112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7 CuadroTexto">
            <a:extLst>
              <a:ext uri="{FF2B5EF4-FFF2-40B4-BE49-F238E27FC236}">
                <a16:creationId xmlns:a16="http://schemas.microsoft.com/office/drawing/2014/main" id="{CAB87A30-4A17-412F-8186-23C222868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978" y="871112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0E1B8FD-65CD-49A1-9E1B-1CC61A09D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764" y="800344"/>
            <a:ext cx="164953" cy="5243104"/>
          </a:xfrm>
          <a:prstGeom prst="rect">
            <a:avLst/>
          </a:prstGeom>
        </p:spPr>
      </p:pic>
      <p:sp>
        <p:nvSpPr>
          <p:cNvPr id="14" name="40 Rectángulo">
            <a:extLst>
              <a:ext uri="{FF2B5EF4-FFF2-40B4-BE49-F238E27FC236}">
                <a16:creationId xmlns:a16="http://schemas.microsoft.com/office/drawing/2014/main" id="{99D7411E-685F-4204-AC62-CD6B471E112A}"/>
              </a:ext>
            </a:extLst>
          </p:cNvPr>
          <p:cNvSpPr/>
          <p:nvPr/>
        </p:nvSpPr>
        <p:spPr>
          <a:xfrm>
            <a:off x="2391464" y="1259158"/>
            <a:ext cx="2245972" cy="698387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Incrementar el acceso a microfinanzas rurales.</a:t>
            </a:r>
          </a:p>
        </p:txBody>
      </p:sp>
      <p:sp>
        <p:nvSpPr>
          <p:cNvPr id="15" name="54 Rectángulo">
            <a:extLst>
              <a:ext uri="{FF2B5EF4-FFF2-40B4-BE49-F238E27FC236}">
                <a16:creationId xmlns:a16="http://schemas.microsoft.com/office/drawing/2014/main" id="{51198A20-7483-44FE-AC41-62456C4259E9}"/>
              </a:ext>
            </a:extLst>
          </p:cNvPr>
          <p:cNvSpPr/>
          <p:nvPr/>
        </p:nvSpPr>
        <p:spPr>
          <a:xfrm>
            <a:off x="5534831" y="1315804"/>
            <a:ext cx="2119514" cy="514854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0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# de Beneficiarios Microfinanzas</a:t>
            </a:r>
          </a:p>
        </p:txBody>
      </p:sp>
      <p:sp>
        <p:nvSpPr>
          <p:cNvPr id="19" name="55 Rectángulo">
            <a:extLst>
              <a:ext uri="{FF2B5EF4-FFF2-40B4-BE49-F238E27FC236}">
                <a16:creationId xmlns:a16="http://schemas.microsoft.com/office/drawing/2014/main" id="{12C3B445-8830-4EA7-94FA-89A1A6343FE5}"/>
              </a:ext>
            </a:extLst>
          </p:cNvPr>
          <p:cNvSpPr/>
          <p:nvPr/>
        </p:nvSpPr>
        <p:spPr>
          <a:xfrm flipH="1">
            <a:off x="9003319" y="1270497"/>
            <a:ext cx="652742" cy="605469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101.883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5BB7046-5AE3-4AE2-BC43-E987BF313F33}"/>
              </a:ext>
            </a:extLst>
          </p:cNvPr>
          <p:cNvSpPr txBox="1"/>
          <p:nvPr/>
        </p:nvSpPr>
        <p:spPr>
          <a:xfrm>
            <a:off x="7028939" y="1703770"/>
            <a:ext cx="1126800" cy="253776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Comercial</a:t>
            </a:r>
          </a:p>
        </p:txBody>
      </p:sp>
      <p:sp>
        <p:nvSpPr>
          <p:cNvPr id="22" name="54 Rectángulo">
            <a:extLst>
              <a:ext uri="{FF2B5EF4-FFF2-40B4-BE49-F238E27FC236}">
                <a16:creationId xmlns:a16="http://schemas.microsoft.com/office/drawing/2014/main" id="{D9A5CD53-263E-4B08-B9A1-A7329DDD532B}"/>
              </a:ext>
            </a:extLst>
          </p:cNvPr>
          <p:cNvSpPr/>
          <p:nvPr/>
        </p:nvSpPr>
        <p:spPr>
          <a:xfrm>
            <a:off x="5534831" y="2121813"/>
            <a:ext cx="2119514" cy="623775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0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Número de entidades a las que se transfiere el programa </a:t>
            </a:r>
            <a:r>
              <a:rPr lang="es-ES" sz="10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</a:p>
        </p:txBody>
      </p:sp>
      <p:sp>
        <p:nvSpPr>
          <p:cNvPr id="25" name="55 Rectángulo">
            <a:extLst>
              <a:ext uri="{FF2B5EF4-FFF2-40B4-BE49-F238E27FC236}">
                <a16:creationId xmlns:a16="http://schemas.microsoft.com/office/drawing/2014/main" id="{37593E15-310F-42CE-8D9A-873749FFE065}"/>
              </a:ext>
            </a:extLst>
          </p:cNvPr>
          <p:cNvSpPr/>
          <p:nvPr/>
        </p:nvSpPr>
        <p:spPr>
          <a:xfrm flipH="1">
            <a:off x="9003319" y="2139136"/>
            <a:ext cx="652743" cy="671016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6</a:t>
            </a:r>
          </a:p>
        </p:txBody>
      </p:sp>
      <p:sp>
        <p:nvSpPr>
          <p:cNvPr id="27" name="40 Rectángulo">
            <a:extLst>
              <a:ext uri="{FF2B5EF4-FFF2-40B4-BE49-F238E27FC236}">
                <a16:creationId xmlns:a16="http://schemas.microsoft.com/office/drawing/2014/main" id="{4987AE63-8F16-44ED-888C-929AB1D9E50B}"/>
              </a:ext>
            </a:extLst>
          </p:cNvPr>
          <p:cNvSpPr/>
          <p:nvPr/>
        </p:nvSpPr>
        <p:spPr>
          <a:xfrm>
            <a:off x="2401243" y="2134995"/>
            <a:ext cx="2245972" cy="1263712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Fortalecer  las capacidades  de los intermediarios y beneficiarios.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042F2DB-6ECA-473E-ADAC-E8762251959E}"/>
              </a:ext>
            </a:extLst>
          </p:cNvPr>
          <p:cNvSpPr txBox="1"/>
          <p:nvPr/>
        </p:nvSpPr>
        <p:spPr>
          <a:xfrm>
            <a:off x="7028939" y="2627581"/>
            <a:ext cx="1126800" cy="226591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36000" rIns="0" bIns="3600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00" dirty="0" err="1">
                <a:solidFill>
                  <a:srgbClr val="FF0000"/>
                </a:solidFill>
              </a:rPr>
              <a:t>Ger.Investigaciones</a:t>
            </a:r>
            <a:endParaRPr lang="es-CO" sz="1000" dirty="0">
              <a:solidFill>
                <a:srgbClr val="FF0000"/>
              </a:solidFill>
            </a:endParaRPr>
          </a:p>
        </p:txBody>
      </p:sp>
      <p:sp>
        <p:nvSpPr>
          <p:cNvPr id="30" name="40 Rectángulo">
            <a:extLst>
              <a:ext uri="{FF2B5EF4-FFF2-40B4-BE49-F238E27FC236}">
                <a16:creationId xmlns:a16="http://schemas.microsoft.com/office/drawing/2014/main" id="{41DBBFDB-4305-4143-99E5-C277C8903479}"/>
              </a:ext>
            </a:extLst>
          </p:cNvPr>
          <p:cNvSpPr/>
          <p:nvPr/>
        </p:nvSpPr>
        <p:spPr>
          <a:xfrm>
            <a:off x="2381832" y="3728513"/>
            <a:ext cx="2245972" cy="2494163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Desarrollar instrumentos financieros y no financieros para apoyar el crecimiento sostenible del sector agropecuario.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CBA49C6-B7E7-43CD-8198-AC76265FC1FB}"/>
              </a:ext>
            </a:extLst>
          </p:cNvPr>
          <p:cNvSpPr txBox="1"/>
          <p:nvPr/>
        </p:nvSpPr>
        <p:spPr>
          <a:xfrm>
            <a:off x="3615110" y="413944"/>
            <a:ext cx="4156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Clientes y Mercadeo 3/3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2529C5CD-8164-46E9-82A4-EDA0293FB6EA}"/>
              </a:ext>
            </a:extLst>
          </p:cNvPr>
          <p:cNvGrpSpPr/>
          <p:nvPr/>
        </p:nvGrpSpPr>
        <p:grpSpPr>
          <a:xfrm>
            <a:off x="1168383" y="130806"/>
            <a:ext cx="1719689" cy="276999"/>
            <a:chOff x="10382295" y="6489687"/>
            <a:chExt cx="1719689" cy="276999"/>
          </a:xfrm>
        </p:grpSpPr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4C89232A-ADAA-4835-9AB3-7A3A76241069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41" name="54 Rectángulo">
              <a:extLst>
                <a:ext uri="{FF2B5EF4-FFF2-40B4-BE49-F238E27FC236}">
                  <a16:creationId xmlns:a16="http://schemas.microsoft.com/office/drawing/2014/main" id="{A3D7D111-A9C8-4FEB-91FE-217C6DC45832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pic>
        <p:nvPicPr>
          <p:cNvPr id="50" name="Imagen 49">
            <a:extLst>
              <a:ext uri="{FF2B5EF4-FFF2-40B4-BE49-F238E27FC236}">
                <a16:creationId xmlns:a16="http://schemas.microsoft.com/office/drawing/2014/main" id="{F4751041-BECE-41E2-B0AC-3C6355BC29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862" y="989911"/>
            <a:ext cx="164953" cy="5243104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5E646F67-2629-4341-9E6F-2CE793976002}"/>
              </a:ext>
            </a:extLst>
          </p:cNvPr>
          <p:cNvSpPr/>
          <p:nvPr/>
        </p:nvSpPr>
        <p:spPr>
          <a:xfrm>
            <a:off x="3319180" y="30674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918" y="728457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523680" y="2910629"/>
            <a:ext cx="2121786" cy="450788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</a:t>
            </a:r>
            <a:r>
              <a:rPr lang="pt-BR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Profem</a:t>
            </a:r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- </a:t>
            </a:r>
            <a:r>
              <a:rPr lang="pt-BR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mujer</a:t>
            </a:r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 rural </a:t>
            </a:r>
            <a:r>
              <a:rPr lang="pt-BR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joven</a:t>
            </a:r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 rural y garantias</a:t>
            </a:r>
            <a:endParaRPr lang="es-E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72" name="55 Rectángulo">
            <a:extLst>
              <a:ext uri="{FF2B5EF4-FFF2-40B4-BE49-F238E27FC236}">
                <a16:creationId xmlns:a16="http://schemas.microsoft.com/office/drawing/2014/main" id="{C0BB7CFC-C65C-4B7F-96A6-B57C20AEF7D8}"/>
              </a:ext>
            </a:extLst>
          </p:cNvPr>
          <p:cNvSpPr/>
          <p:nvPr/>
        </p:nvSpPr>
        <p:spPr>
          <a:xfrm flipH="1">
            <a:off x="9007114" y="2972297"/>
            <a:ext cx="652743" cy="401990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ND</a:t>
            </a:r>
          </a:p>
        </p:txBody>
      </p:sp>
      <p:sp>
        <p:nvSpPr>
          <p:cNvPr id="76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500643" y="3729990"/>
            <a:ext cx="2121786" cy="258322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rIns="0" anchor="ctr"/>
          <a:lstStyle/>
          <a:p>
            <a:r>
              <a:rPr lang="es-E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Línea  de cartera en dólares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064AF872-6A7E-46ED-83C5-6DE705B60D34}"/>
              </a:ext>
            </a:extLst>
          </p:cNvPr>
          <p:cNvSpPr txBox="1"/>
          <p:nvPr/>
        </p:nvSpPr>
        <p:spPr>
          <a:xfrm>
            <a:off x="7007939" y="3948762"/>
            <a:ext cx="1126800" cy="253916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Financiera</a:t>
            </a:r>
          </a:p>
        </p:txBody>
      </p:sp>
      <p:sp>
        <p:nvSpPr>
          <p:cNvPr id="78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500643" y="4262386"/>
            <a:ext cx="2121786" cy="258322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rIns="0" anchor="ctr"/>
          <a:lstStyle/>
          <a:p>
            <a:r>
              <a:rPr lang="es-E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Fondo de inversión colectiva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064AF872-6A7E-46ED-83C5-6DE705B60D34}"/>
              </a:ext>
            </a:extLst>
          </p:cNvPr>
          <p:cNvSpPr txBox="1"/>
          <p:nvPr/>
        </p:nvSpPr>
        <p:spPr>
          <a:xfrm>
            <a:off x="7007939" y="4481158"/>
            <a:ext cx="1126800" cy="253916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Inversiones</a:t>
            </a:r>
          </a:p>
        </p:txBody>
      </p:sp>
      <p:sp>
        <p:nvSpPr>
          <p:cNvPr id="80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500643" y="4794782"/>
            <a:ext cx="2121786" cy="258322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rIns="0" anchor="ctr"/>
          <a:lstStyle/>
          <a:p>
            <a:r>
              <a:rPr lang="es-E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Inversión socio gestor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64AF872-6A7E-46ED-83C5-6DE705B60D34}"/>
              </a:ext>
            </a:extLst>
          </p:cNvPr>
          <p:cNvSpPr txBox="1"/>
          <p:nvPr/>
        </p:nvSpPr>
        <p:spPr>
          <a:xfrm>
            <a:off x="7007939" y="5013554"/>
            <a:ext cx="1126800" cy="253916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Inversiones</a:t>
            </a:r>
          </a:p>
        </p:txBody>
      </p:sp>
      <p:sp>
        <p:nvSpPr>
          <p:cNvPr id="82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471770" y="5327178"/>
            <a:ext cx="2121786" cy="258322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rIns="0" anchor="ctr"/>
          <a:lstStyle/>
          <a:p>
            <a:r>
              <a:rPr lang="es-E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Crowdfunding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064AF872-6A7E-46ED-83C5-6DE705B60D34}"/>
              </a:ext>
            </a:extLst>
          </p:cNvPr>
          <p:cNvSpPr txBox="1"/>
          <p:nvPr/>
        </p:nvSpPr>
        <p:spPr>
          <a:xfrm>
            <a:off x="6979066" y="5545950"/>
            <a:ext cx="1126800" cy="253916"/>
          </a:xfrm>
          <a:prstGeom prst="rect">
            <a:avLst/>
          </a:prstGeom>
          <a:solidFill>
            <a:srgbClr val="0092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50" dirty="0" err="1"/>
              <a:t>Vp</a:t>
            </a:r>
            <a:r>
              <a:rPr lang="es-CO" sz="1050" dirty="0"/>
              <a:t>. Inversiones</a:t>
            </a:r>
          </a:p>
        </p:txBody>
      </p:sp>
      <p:sp>
        <p:nvSpPr>
          <p:cNvPr id="84" name="54 Rectángulo">
            <a:extLst>
              <a:ext uri="{FF2B5EF4-FFF2-40B4-BE49-F238E27FC236}">
                <a16:creationId xmlns:a16="http://schemas.microsoft.com/office/drawing/2014/main" id="{A7E3418D-D60E-4C5E-A0F9-570BA5A15A90}"/>
              </a:ext>
            </a:extLst>
          </p:cNvPr>
          <p:cNvSpPr/>
          <p:nvPr/>
        </p:nvSpPr>
        <p:spPr>
          <a:xfrm>
            <a:off x="5471770" y="5855722"/>
            <a:ext cx="2121786" cy="366954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rIns="0" anchor="ctr"/>
          <a:lstStyle/>
          <a:p>
            <a:r>
              <a:rPr lang="es-E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Estructuración proyectos de inversión</a:t>
            </a:r>
          </a:p>
        </p:txBody>
      </p:sp>
      <p:sp>
        <p:nvSpPr>
          <p:cNvPr id="92" name="55 Rectángulo">
            <a:extLst>
              <a:ext uri="{FF2B5EF4-FFF2-40B4-BE49-F238E27FC236}">
                <a16:creationId xmlns:a16="http://schemas.microsoft.com/office/drawing/2014/main" id="{860949C9-658B-49F6-8DC2-72D229288901}"/>
              </a:ext>
            </a:extLst>
          </p:cNvPr>
          <p:cNvSpPr/>
          <p:nvPr/>
        </p:nvSpPr>
        <p:spPr>
          <a:xfrm flipH="1">
            <a:off x="9005453" y="3732301"/>
            <a:ext cx="651600" cy="216461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ND</a:t>
            </a:r>
          </a:p>
        </p:txBody>
      </p:sp>
      <p:sp>
        <p:nvSpPr>
          <p:cNvPr id="96" name="55 Rectángulo">
            <a:extLst>
              <a:ext uri="{FF2B5EF4-FFF2-40B4-BE49-F238E27FC236}">
                <a16:creationId xmlns:a16="http://schemas.microsoft.com/office/drawing/2014/main" id="{860949C9-658B-49F6-8DC2-72D229288901}"/>
              </a:ext>
            </a:extLst>
          </p:cNvPr>
          <p:cNvSpPr/>
          <p:nvPr/>
        </p:nvSpPr>
        <p:spPr>
          <a:xfrm flipH="1">
            <a:off x="8999646" y="4270358"/>
            <a:ext cx="651600" cy="216461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sp>
        <p:nvSpPr>
          <p:cNvPr id="100" name="55 Rectángulo">
            <a:extLst>
              <a:ext uri="{FF2B5EF4-FFF2-40B4-BE49-F238E27FC236}">
                <a16:creationId xmlns:a16="http://schemas.microsoft.com/office/drawing/2014/main" id="{860949C9-658B-49F6-8DC2-72D229288901}"/>
              </a:ext>
            </a:extLst>
          </p:cNvPr>
          <p:cNvSpPr/>
          <p:nvPr/>
        </p:nvSpPr>
        <p:spPr>
          <a:xfrm flipH="1">
            <a:off x="9006413" y="4774535"/>
            <a:ext cx="651600" cy="216461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sp>
        <p:nvSpPr>
          <p:cNvPr id="104" name="55 Rectángulo">
            <a:extLst>
              <a:ext uri="{FF2B5EF4-FFF2-40B4-BE49-F238E27FC236}">
                <a16:creationId xmlns:a16="http://schemas.microsoft.com/office/drawing/2014/main" id="{860949C9-658B-49F6-8DC2-72D229288901}"/>
              </a:ext>
            </a:extLst>
          </p:cNvPr>
          <p:cNvSpPr/>
          <p:nvPr/>
        </p:nvSpPr>
        <p:spPr>
          <a:xfrm flipH="1">
            <a:off x="8999646" y="5327512"/>
            <a:ext cx="651600" cy="216461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sp>
        <p:nvSpPr>
          <p:cNvPr id="108" name="55 Rectángulo">
            <a:extLst>
              <a:ext uri="{FF2B5EF4-FFF2-40B4-BE49-F238E27FC236}">
                <a16:creationId xmlns:a16="http://schemas.microsoft.com/office/drawing/2014/main" id="{860949C9-658B-49F6-8DC2-72D229288901}"/>
              </a:ext>
            </a:extLst>
          </p:cNvPr>
          <p:cNvSpPr/>
          <p:nvPr/>
        </p:nvSpPr>
        <p:spPr>
          <a:xfrm flipH="1">
            <a:off x="8997579" y="5863462"/>
            <a:ext cx="651600" cy="316243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ND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5999544" y="6679844"/>
            <a:ext cx="5889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i="1" dirty="0"/>
              <a:t>* </a:t>
            </a:r>
            <a:r>
              <a:rPr lang="es-ES" sz="1000" i="1" dirty="0"/>
              <a:t>Indicador asociado también al Plan Estratégico Sectorial.</a:t>
            </a:r>
            <a:endParaRPr lang="es-CO" sz="1000" i="1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8042F2DB-6ECA-473E-ADAC-E8762251959E}"/>
              </a:ext>
            </a:extLst>
          </p:cNvPr>
          <p:cNvSpPr txBox="1"/>
          <p:nvPr/>
        </p:nvSpPr>
        <p:spPr>
          <a:xfrm>
            <a:off x="7030156" y="3298800"/>
            <a:ext cx="1126800" cy="226591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36000" rIns="0" bIns="3600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00" dirty="0" err="1">
                <a:solidFill>
                  <a:srgbClr val="FF0000"/>
                </a:solidFill>
              </a:rPr>
              <a:t>Ger.Investigaciones</a:t>
            </a:r>
            <a:endParaRPr lang="es-CO" sz="1000" dirty="0">
              <a:solidFill>
                <a:srgbClr val="FF0000"/>
              </a:solidFill>
            </a:endParaRP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8042F2DB-6ECA-473E-ADAC-E8762251959E}"/>
              </a:ext>
            </a:extLst>
          </p:cNvPr>
          <p:cNvSpPr txBox="1"/>
          <p:nvPr/>
        </p:nvSpPr>
        <p:spPr>
          <a:xfrm>
            <a:off x="6979066" y="6125935"/>
            <a:ext cx="1126800" cy="226591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36000" rIns="0" bIns="3600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00" dirty="0" err="1">
                <a:solidFill>
                  <a:srgbClr val="FF0000"/>
                </a:solidFill>
              </a:rPr>
              <a:t>Ger.Investigaciones</a:t>
            </a:r>
            <a:endParaRPr lang="es-CO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6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4 Rectángulo">
            <a:extLst>
              <a:ext uri="{FF2B5EF4-FFF2-40B4-BE49-F238E27FC236}">
                <a16:creationId xmlns:a16="http://schemas.microsoft.com/office/drawing/2014/main" id="{62A023F9-E811-49F2-A0CA-3957A5F8CE83}"/>
              </a:ext>
            </a:extLst>
          </p:cNvPr>
          <p:cNvSpPr/>
          <p:nvPr/>
        </p:nvSpPr>
        <p:spPr>
          <a:xfrm>
            <a:off x="5000262" y="2050786"/>
            <a:ext cx="2119514" cy="493765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Cambios Organizacionales (Efectividad Operacional)</a:t>
            </a:r>
          </a:p>
        </p:txBody>
      </p:sp>
      <p:sp>
        <p:nvSpPr>
          <p:cNvPr id="4" name="46 CuadroTexto">
            <a:extLst>
              <a:ext uri="{FF2B5EF4-FFF2-40B4-BE49-F238E27FC236}">
                <a16:creationId xmlns:a16="http://schemas.microsoft.com/office/drawing/2014/main" id="{A1D8CFC7-F2F1-417D-ACE0-CC12B6186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852" y="768097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7 CuadroTexto">
            <a:extLst>
              <a:ext uri="{FF2B5EF4-FFF2-40B4-BE49-F238E27FC236}">
                <a16:creationId xmlns:a16="http://schemas.microsoft.com/office/drawing/2014/main" id="{AB4CD1E4-8499-4EE0-BE99-C76993B8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408" y="768097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E4E45F2-5D95-4BED-A101-CDFE06DA6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9988" y="988929"/>
            <a:ext cx="164953" cy="5243104"/>
          </a:xfrm>
          <a:prstGeom prst="rect">
            <a:avLst/>
          </a:prstGeom>
        </p:spPr>
      </p:pic>
      <p:sp>
        <p:nvSpPr>
          <p:cNvPr id="15" name="54 Rectángulo">
            <a:extLst>
              <a:ext uri="{FF2B5EF4-FFF2-40B4-BE49-F238E27FC236}">
                <a16:creationId xmlns:a16="http://schemas.microsoft.com/office/drawing/2014/main" id="{EF12D241-0C4A-448F-9D26-2DF6489B482C}"/>
              </a:ext>
            </a:extLst>
          </p:cNvPr>
          <p:cNvSpPr/>
          <p:nvPr/>
        </p:nvSpPr>
        <p:spPr>
          <a:xfrm>
            <a:off x="5008510" y="1355498"/>
            <a:ext cx="2119514" cy="512247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dirty="0">
                <a:solidFill>
                  <a:schemeClr val="tx1"/>
                </a:solidFill>
                <a:latin typeface="Calibri Light" panose="020F0302020204030204" pitchFamily="34" charset="0"/>
              </a:rPr>
              <a:t>Eficiencia Operacional.</a:t>
            </a:r>
          </a:p>
        </p:txBody>
      </p:sp>
      <p:sp>
        <p:nvSpPr>
          <p:cNvPr id="18" name="55 Rectángulo">
            <a:extLst>
              <a:ext uri="{FF2B5EF4-FFF2-40B4-BE49-F238E27FC236}">
                <a16:creationId xmlns:a16="http://schemas.microsoft.com/office/drawing/2014/main" id="{714611AE-BFA9-42A9-A62D-BF11ED105D08}"/>
              </a:ext>
            </a:extLst>
          </p:cNvPr>
          <p:cNvSpPr/>
          <p:nvPr/>
        </p:nvSpPr>
        <p:spPr>
          <a:xfrm flipH="1">
            <a:off x="8161102" y="1369566"/>
            <a:ext cx="652743" cy="551042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16%</a:t>
            </a:r>
          </a:p>
        </p:txBody>
      </p:sp>
      <p:sp>
        <p:nvSpPr>
          <p:cNvPr id="20" name="40 Rectángulo">
            <a:extLst>
              <a:ext uri="{FF2B5EF4-FFF2-40B4-BE49-F238E27FC236}">
                <a16:creationId xmlns:a16="http://schemas.microsoft.com/office/drawing/2014/main" id="{25F19D24-F405-43DD-BAA0-ACCE4350CE07}"/>
              </a:ext>
            </a:extLst>
          </p:cNvPr>
          <p:cNvSpPr/>
          <p:nvPr/>
        </p:nvSpPr>
        <p:spPr>
          <a:xfrm>
            <a:off x="1847262" y="1355498"/>
            <a:ext cx="2245972" cy="4866611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Alinear los procesos, la estructura  organizacional y la tecnología, para apalancar permanentemente la propuesta de valor de FINAGRO.</a:t>
            </a:r>
          </a:p>
        </p:txBody>
      </p:sp>
      <p:sp>
        <p:nvSpPr>
          <p:cNvPr id="23" name="CuadroTexto 28">
            <a:extLst>
              <a:ext uri="{FF2B5EF4-FFF2-40B4-BE49-F238E27FC236}">
                <a16:creationId xmlns:a16="http://schemas.microsoft.com/office/drawing/2014/main" id="{CADE9EE8-DD65-4237-9A0B-6C27F228CBE8}"/>
              </a:ext>
            </a:extLst>
          </p:cNvPr>
          <p:cNvSpPr txBox="1"/>
          <p:nvPr/>
        </p:nvSpPr>
        <p:spPr>
          <a:xfrm>
            <a:off x="6383179" y="1693586"/>
            <a:ext cx="122851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200" dirty="0">
                <a:solidFill>
                  <a:schemeClr val="bg1"/>
                </a:solidFill>
              </a:rPr>
              <a:t>Ger.  Administra.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54 Rectángulo">
            <a:extLst>
              <a:ext uri="{FF2B5EF4-FFF2-40B4-BE49-F238E27FC236}">
                <a16:creationId xmlns:a16="http://schemas.microsoft.com/office/drawing/2014/main" id="{2653FF6E-2E5C-4971-8ED5-872FFC28249B}"/>
              </a:ext>
            </a:extLst>
          </p:cNvPr>
          <p:cNvSpPr/>
          <p:nvPr/>
        </p:nvSpPr>
        <p:spPr>
          <a:xfrm>
            <a:off x="4969073" y="2840326"/>
            <a:ext cx="2147452" cy="49320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Sistema de Gestión de Costos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7F05C38-A9D2-402C-AFCF-05C3D52F8596}"/>
              </a:ext>
            </a:extLst>
          </p:cNvPr>
          <p:cNvSpPr txBox="1"/>
          <p:nvPr/>
        </p:nvSpPr>
        <p:spPr>
          <a:xfrm>
            <a:off x="6383179" y="3199881"/>
            <a:ext cx="1233505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err="1">
                <a:solidFill>
                  <a:schemeClr val="bg1"/>
                </a:solidFill>
                <a:latin typeface="Calibri"/>
              </a:rPr>
              <a:t>Ger</a:t>
            </a:r>
            <a:r>
              <a:rPr lang="es-ES" sz="1200" dirty="0">
                <a:solidFill>
                  <a:schemeClr val="bg1"/>
                </a:solidFill>
                <a:latin typeface="Calibri"/>
              </a:rPr>
              <a:t>. Planeación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3CD46CE-6AB9-4EA5-ACF3-C35575198F85}"/>
              </a:ext>
            </a:extLst>
          </p:cNvPr>
          <p:cNvSpPr txBox="1"/>
          <p:nvPr/>
        </p:nvSpPr>
        <p:spPr>
          <a:xfrm>
            <a:off x="3422317" y="430931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Eficiencia en Procesos 1/2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FDADCC9-9074-45AA-802E-54DFE0110299}"/>
              </a:ext>
            </a:extLst>
          </p:cNvPr>
          <p:cNvGrpSpPr/>
          <p:nvPr/>
        </p:nvGrpSpPr>
        <p:grpSpPr>
          <a:xfrm>
            <a:off x="1013705" y="27704"/>
            <a:ext cx="1719689" cy="276999"/>
            <a:chOff x="10382295" y="6489687"/>
            <a:chExt cx="1719689" cy="276999"/>
          </a:xfrm>
        </p:grpSpPr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474CF4A-9F08-4C6F-9221-B36F07C2A1A2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40" name="54 Rectángulo">
              <a:extLst>
                <a:ext uri="{FF2B5EF4-FFF2-40B4-BE49-F238E27FC236}">
                  <a16:creationId xmlns:a16="http://schemas.microsoft.com/office/drawing/2014/main" id="{E2579126-1627-4383-8D2B-C8BD6C6E670C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8233759-2A6F-46E4-9D44-FEB968285136}"/>
              </a:ext>
            </a:extLst>
          </p:cNvPr>
          <p:cNvSpPr/>
          <p:nvPr/>
        </p:nvSpPr>
        <p:spPr>
          <a:xfrm>
            <a:off x="3204151" y="-17452"/>
            <a:ext cx="5783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61102" y="2066798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BA843E76-B0E1-491F-B6D9-B379D6243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1190" y="893659"/>
            <a:ext cx="176056" cy="5596028"/>
          </a:xfrm>
          <a:prstGeom prst="rect">
            <a:avLst/>
          </a:prstGeom>
        </p:spPr>
      </p:pic>
      <p:sp>
        <p:nvSpPr>
          <p:cNvPr id="44" name="54 Rectángulo">
            <a:extLst>
              <a:ext uri="{FF2B5EF4-FFF2-40B4-BE49-F238E27FC236}">
                <a16:creationId xmlns:a16="http://schemas.microsoft.com/office/drawing/2014/main" id="{4E58E4C3-C772-4558-8C09-E21D47D7E1B4}"/>
              </a:ext>
            </a:extLst>
          </p:cNvPr>
          <p:cNvSpPr/>
          <p:nvPr/>
        </p:nvSpPr>
        <p:spPr>
          <a:xfrm>
            <a:off x="4972324" y="3570939"/>
            <a:ext cx="2147452" cy="49320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 Gobierno de datos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31DC777-806C-481D-979E-169889BAC66B}"/>
              </a:ext>
            </a:extLst>
          </p:cNvPr>
          <p:cNvSpPr txBox="1"/>
          <p:nvPr/>
        </p:nvSpPr>
        <p:spPr>
          <a:xfrm>
            <a:off x="6383180" y="3930414"/>
            <a:ext cx="1236756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Ger. Planeación</a:t>
            </a:r>
          </a:p>
        </p:txBody>
      </p:sp>
      <p:sp>
        <p:nvSpPr>
          <p:cNvPr id="55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654" y="758570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CuadroTexto 28">
            <a:extLst>
              <a:ext uri="{FF2B5EF4-FFF2-40B4-BE49-F238E27FC236}">
                <a16:creationId xmlns:a16="http://schemas.microsoft.com/office/drawing/2014/main" id="{CADE9EE8-DD65-4237-9A0B-6C27F228CBE8}"/>
              </a:ext>
            </a:extLst>
          </p:cNvPr>
          <p:cNvSpPr txBox="1"/>
          <p:nvPr/>
        </p:nvSpPr>
        <p:spPr>
          <a:xfrm>
            <a:off x="6383179" y="2482385"/>
            <a:ext cx="122851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200" dirty="0">
                <a:solidFill>
                  <a:schemeClr val="bg1"/>
                </a:solidFill>
              </a:rPr>
              <a:t>Ger.  Administra.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56607" y="2854395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ND</a:t>
            </a:r>
          </a:p>
        </p:txBody>
      </p:sp>
      <p:sp>
        <p:nvSpPr>
          <p:cNvPr id="68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41692" y="3585007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sp>
        <p:nvSpPr>
          <p:cNvPr id="70" name="54 Rectángulo">
            <a:extLst>
              <a:ext uri="{FF2B5EF4-FFF2-40B4-BE49-F238E27FC236}">
                <a16:creationId xmlns:a16="http://schemas.microsoft.com/office/drawing/2014/main" id="{4E58E4C3-C772-4558-8C09-E21D47D7E1B4}"/>
              </a:ext>
            </a:extLst>
          </p:cNvPr>
          <p:cNvSpPr/>
          <p:nvPr/>
        </p:nvSpPr>
        <p:spPr>
          <a:xfrm>
            <a:off x="4974158" y="4293788"/>
            <a:ext cx="2147452" cy="49320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Carteras de primer piso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31DC777-806C-481D-979E-169889BAC66B}"/>
              </a:ext>
            </a:extLst>
          </p:cNvPr>
          <p:cNvSpPr txBox="1"/>
          <p:nvPr/>
        </p:nvSpPr>
        <p:spPr>
          <a:xfrm>
            <a:off x="6383180" y="4653263"/>
            <a:ext cx="1238589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Vp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Financiera</a:t>
            </a:r>
          </a:p>
        </p:txBody>
      </p:sp>
      <p:sp>
        <p:nvSpPr>
          <p:cNvPr id="74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43526" y="4307856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86%</a:t>
            </a:r>
          </a:p>
        </p:txBody>
      </p:sp>
      <p:sp>
        <p:nvSpPr>
          <p:cNvPr id="76" name="54 Rectángulo">
            <a:extLst>
              <a:ext uri="{FF2B5EF4-FFF2-40B4-BE49-F238E27FC236}">
                <a16:creationId xmlns:a16="http://schemas.microsoft.com/office/drawing/2014/main" id="{4E58E4C3-C772-4558-8C09-E21D47D7E1B4}"/>
              </a:ext>
            </a:extLst>
          </p:cNvPr>
          <p:cNvSpPr/>
          <p:nvPr/>
        </p:nvSpPr>
        <p:spPr>
          <a:xfrm>
            <a:off x="4967215" y="5018527"/>
            <a:ext cx="2147452" cy="49320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Nueva página web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831DC777-806C-481D-979E-169889BAC66B}"/>
              </a:ext>
            </a:extLst>
          </p:cNvPr>
          <p:cNvSpPr txBox="1"/>
          <p:nvPr/>
        </p:nvSpPr>
        <p:spPr>
          <a:xfrm>
            <a:off x="6383181" y="5361960"/>
            <a:ext cx="1231646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Asesor Rel. </a:t>
            </a:r>
            <a:r>
              <a:rPr kumimoji="0" lang="es-CO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Corp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54 Rectángulo">
            <a:extLst>
              <a:ext uri="{FF2B5EF4-FFF2-40B4-BE49-F238E27FC236}">
                <a16:creationId xmlns:a16="http://schemas.microsoft.com/office/drawing/2014/main" id="{4E58E4C3-C772-4558-8C09-E21D47D7E1B4}"/>
              </a:ext>
            </a:extLst>
          </p:cNvPr>
          <p:cNvSpPr/>
          <p:nvPr/>
        </p:nvSpPr>
        <p:spPr>
          <a:xfrm>
            <a:off x="4956729" y="5728909"/>
            <a:ext cx="2147452" cy="49320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Acreditación fondo verde del clima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831DC777-806C-481D-979E-169889BAC66B}"/>
              </a:ext>
            </a:extLst>
          </p:cNvPr>
          <p:cNvSpPr txBox="1"/>
          <p:nvPr/>
        </p:nvSpPr>
        <p:spPr>
          <a:xfrm>
            <a:off x="6383181" y="6023968"/>
            <a:ext cx="1236755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Planeación</a:t>
            </a:r>
          </a:p>
        </p:txBody>
      </p:sp>
      <p:sp>
        <p:nvSpPr>
          <p:cNvPr id="82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43526" y="5032595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100%</a:t>
            </a:r>
          </a:p>
        </p:txBody>
      </p:sp>
      <p:sp>
        <p:nvSpPr>
          <p:cNvPr id="86" name="55 Rectángulo">
            <a:extLst>
              <a:ext uri="{FF2B5EF4-FFF2-40B4-BE49-F238E27FC236}">
                <a16:creationId xmlns:a16="http://schemas.microsoft.com/office/drawing/2014/main" id="{12F91820-0EAA-4B45-BF3B-26701C7C8F96}"/>
              </a:ext>
            </a:extLst>
          </p:cNvPr>
          <p:cNvSpPr/>
          <p:nvPr/>
        </p:nvSpPr>
        <p:spPr>
          <a:xfrm flipH="1">
            <a:off x="8141692" y="5741292"/>
            <a:ext cx="652743" cy="478566"/>
          </a:xfrm>
          <a:prstGeom prst="rect">
            <a:avLst/>
          </a:prstGeom>
          <a:solidFill>
            <a:srgbClr val="A9CBC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4093941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4 Rectángulo">
            <a:extLst>
              <a:ext uri="{FF2B5EF4-FFF2-40B4-BE49-F238E27FC236}">
                <a16:creationId xmlns:a16="http://schemas.microsoft.com/office/drawing/2014/main" id="{C19B77C2-7AFB-4161-BFA3-9E96A7579AAC}"/>
              </a:ext>
            </a:extLst>
          </p:cNvPr>
          <p:cNvSpPr/>
          <p:nvPr/>
        </p:nvSpPr>
        <p:spPr>
          <a:xfrm>
            <a:off x="5351953" y="2214364"/>
            <a:ext cx="2105225" cy="540561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Riesgo de Garantías</a:t>
            </a:r>
          </a:p>
        </p:txBody>
      </p:sp>
      <p:sp>
        <p:nvSpPr>
          <p:cNvPr id="4" name="46 CuadroTexto">
            <a:extLst>
              <a:ext uri="{FF2B5EF4-FFF2-40B4-BE49-F238E27FC236}">
                <a16:creationId xmlns:a16="http://schemas.microsoft.com/office/drawing/2014/main" id="{0F081105-F8A2-43D3-93CB-C08C19748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543" y="1522071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7 CuadroTexto">
            <a:extLst>
              <a:ext uri="{FF2B5EF4-FFF2-40B4-BE49-F238E27FC236}">
                <a16:creationId xmlns:a16="http://schemas.microsoft.com/office/drawing/2014/main" id="{6C8CD708-DE86-49DF-B267-7EF8642F3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099" y="1522071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2DF21C1-EF79-42BD-9EC5-2F55D4B43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885" y="1246583"/>
            <a:ext cx="164953" cy="5243104"/>
          </a:xfrm>
          <a:prstGeom prst="rect">
            <a:avLst/>
          </a:prstGeom>
        </p:spPr>
      </p:pic>
      <p:sp>
        <p:nvSpPr>
          <p:cNvPr id="15" name="40 Rectángulo">
            <a:extLst>
              <a:ext uri="{FF2B5EF4-FFF2-40B4-BE49-F238E27FC236}">
                <a16:creationId xmlns:a16="http://schemas.microsoft.com/office/drawing/2014/main" id="{B5F632DF-38F1-42F2-AD36-4D0668D53E92}"/>
              </a:ext>
            </a:extLst>
          </p:cNvPr>
          <p:cNvSpPr/>
          <p:nvPr/>
        </p:nvSpPr>
        <p:spPr>
          <a:xfrm>
            <a:off x="2213326" y="2177584"/>
            <a:ext cx="2245972" cy="1631659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Robustecer el Sistema de Administración de Riesgos ajustado al Modelo de Negocio de FINAGRO.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1E1282-4C60-4514-BD5F-4FD998CE9173}"/>
              </a:ext>
            </a:extLst>
          </p:cNvPr>
          <p:cNvSpPr txBox="1"/>
          <p:nvPr/>
        </p:nvSpPr>
        <p:spPr>
          <a:xfrm>
            <a:off x="6626470" y="2562259"/>
            <a:ext cx="1269930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Gerencia </a:t>
            </a:r>
            <a:r>
              <a:rPr lang="es-CO" sz="1200" dirty="0">
                <a:solidFill>
                  <a:schemeClr val="bg1"/>
                </a:solidFill>
                <a:latin typeface="Calibri"/>
              </a:rPr>
              <a:t>Riesgos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55 Rectángulo">
            <a:extLst>
              <a:ext uri="{FF2B5EF4-FFF2-40B4-BE49-F238E27FC236}">
                <a16:creationId xmlns:a16="http://schemas.microsoft.com/office/drawing/2014/main" id="{74DF1611-6E61-420E-BFC7-6B15D7AB2C47}"/>
              </a:ext>
            </a:extLst>
          </p:cNvPr>
          <p:cNvSpPr/>
          <p:nvPr/>
        </p:nvSpPr>
        <p:spPr>
          <a:xfrm flipH="1">
            <a:off x="8760972" y="2214794"/>
            <a:ext cx="652743" cy="539701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100%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DBDD1C6-A75B-49A1-8C17-90A4CCC037F6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Eficiencia en Procesos 2/2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54 Rectángulo">
            <a:extLst>
              <a:ext uri="{FF2B5EF4-FFF2-40B4-BE49-F238E27FC236}">
                <a16:creationId xmlns:a16="http://schemas.microsoft.com/office/drawing/2014/main" id="{8D6D9B92-FCF6-4341-93AD-47326730509A}"/>
              </a:ext>
            </a:extLst>
          </p:cNvPr>
          <p:cNvSpPr/>
          <p:nvPr/>
        </p:nvSpPr>
        <p:spPr>
          <a:xfrm>
            <a:off x="5351953" y="3122076"/>
            <a:ext cx="2105225" cy="540561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Metodología de riesgos para no vigiladas con redescuento</a:t>
            </a:r>
          </a:p>
        </p:txBody>
      </p:sp>
      <p:sp>
        <p:nvSpPr>
          <p:cNvPr id="33" name="55 Rectángulo">
            <a:extLst>
              <a:ext uri="{FF2B5EF4-FFF2-40B4-BE49-F238E27FC236}">
                <a16:creationId xmlns:a16="http://schemas.microsoft.com/office/drawing/2014/main" id="{7090C0C6-0FCB-4988-BB6A-BD50CA22300E}"/>
              </a:ext>
            </a:extLst>
          </p:cNvPr>
          <p:cNvSpPr/>
          <p:nvPr/>
        </p:nvSpPr>
        <p:spPr>
          <a:xfrm flipH="1">
            <a:off x="8760970" y="3122506"/>
            <a:ext cx="652743" cy="539701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ND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962B2BE-6A53-4C27-97BB-8B039588E5D5}"/>
              </a:ext>
            </a:extLst>
          </p:cNvPr>
          <p:cNvSpPr txBox="1"/>
          <p:nvPr/>
        </p:nvSpPr>
        <p:spPr>
          <a:xfrm>
            <a:off x="6619273" y="3583388"/>
            <a:ext cx="1284325" cy="280447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Gerencia </a:t>
            </a:r>
            <a:r>
              <a:rPr lang="es-CO" sz="1200" dirty="0">
                <a:solidFill>
                  <a:schemeClr val="bg1"/>
                </a:solidFill>
                <a:latin typeface="Calibri"/>
              </a:rPr>
              <a:t>Riesgos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3C32E575-1A0B-47B8-B3C3-633F0131DFDD}"/>
              </a:ext>
            </a:extLst>
          </p:cNvPr>
          <p:cNvGrpSpPr/>
          <p:nvPr/>
        </p:nvGrpSpPr>
        <p:grpSpPr>
          <a:xfrm>
            <a:off x="10382295" y="6489687"/>
            <a:ext cx="1719689" cy="276999"/>
            <a:chOff x="10382295" y="6489687"/>
            <a:chExt cx="1719689" cy="276999"/>
          </a:xfrm>
        </p:grpSpPr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307FEA9-9A7E-44E7-AEE3-F1C0357898F7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39" name="54 Rectángulo">
              <a:extLst>
                <a:ext uri="{FF2B5EF4-FFF2-40B4-BE49-F238E27FC236}">
                  <a16:creationId xmlns:a16="http://schemas.microsoft.com/office/drawing/2014/main" id="{E21F4801-7438-4A78-9FA1-5CFCD8CCFF51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pic>
        <p:nvPicPr>
          <p:cNvPr id="31" name="Imagen 30">
            <a:extLst>
              <a:ext uri="{FF2B5EF4-FFF2-40B4-BE49-F238E27FC236}">
                <a16:creationId xmlns:a16="http://schemas.microsoft.com/office/drawing/2014/main" id="{1DA2BDFC-3D82-4A3E-B048-DA6CC6BA5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3983" y="1246583"/>
            <a:ext cx="164953" cy="5243104"/>
          </a:xfrm>
          <a:prstGeom prst="rect">
            <a:avLst/>
          </a:prstGeom>
        </p:spPr>
      </p:pic>
      <p:sp>
        <p:nvSpPr>
          <p:cNvPr id="36" name="Rectángulo 35">
            <a:extLst>
              <a:ext uri="{FF2B5EF4-FFF2-40B4-BE49-F238E27FC236}">
                <a16:creationId xmlns:a16="http://schemas.microsoft.com/office/drawing/2014/main" id="{8B30AB61-FB0B-4AAA-A9C2-9A18A63C8FE7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2701" y="1406238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25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6 CuadroTexto">
            <a:extLst>
              <a:ext uri="{FF2B5EF4-FFF2-40B4-BE49-F238E27FC236}">
                <a16:creationId xmlns:a16="http://schemas.microsoft.com/office/drawing/2014/main" id="{D5D3EC5A-17BC-478E-A853-8BCB98C95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290" y="1522071"/>
            <a:ext cx="2284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6F96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Objetivos Estratégicos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6F96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7 CuadroTexto">
            <a:extLst>
              <a:ext uri="{FF2B5EF4-FFF2-40B4-BE49-F238E27FC236}">
                <a16:creationId xmlns:a16="http://schemas.microsoft.com/office/drawing/2014/main" id="{AC0010AB-9EEF-4023-9BBB-B879C8278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7846" y="1522071"/>
            <a:ext cx="236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rgbClr val="C6D93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Indicador &amp; Métrica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rgbClr val="C6D93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3DB2283-6E9F-42F7-9CC1-28C1402202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562" y="1246583"/>
            <a:ext cx="164953" cy="5243104"/>
          </a:xfrm>
          <a:prstGeom prst="rect">
            <a:avLst/>
          </a:prstGeom>
        </p:spPr>
      </p:pic>
      <p:sp>
        <p:nvSpPr>
          <p:cNvPr id="14" name="54 Rectángulo">
            <a:extLst>
              <a:ext uri="{FF2B5EF4-FFF2-40B4-BE49-F238E27FC236}">
                <a16:creationId xmlns:a16="http://schemas.microsoft.com/office/drawing/2014/main" id="{E982FC74-A6B1-4560-980D-A60C02741831}"/>
              </a:ext>
            </a:extLst>
          </p:cNvPr>
          <p:cNvSpPr/>
          <p:nvPr/>
        </p:nvSpPr>
        <p:spPr>
          <a:xfrm>
            <a:off x="5505341" y="2198769"/>
            <a:ext cx="2107780" cy="481306"/>
          </a:xfrm>
          <a:prstGeom prst="rect">
            <a:avLst/>
          </a:prstGeom>
          <a:solidFill>
            <a:srgbClr val="C6D93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% de cobertura de medición de impacto*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7" name="55 Rectángulo">
            <a:extLst>
              <a:ext uri="{FF2B5EF4-FFF2-40B4-BE49-F238E27FC236}">
                <a16:creationId xmlns:a16="http://schemas.microsoft.com/office/drawing/2014/main" id="{83AAA8E9-B48A-4DC5-BD63-79713F2334AC}"/>
              </a:ext>
            </a:extLst>
          </p:cNvPr>
          <p:cNvSpPr/>
          <p:nvPr/>
        </p:nvSpPr>
        <p:spPr>
          <a:xfrm flipH="1">
            <a:off x="8890059" y="2196179"/>
            <a:ext cx="655200" cy="4864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60%</a:t>
            </a: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E6A00B97-80F4-475E-8DB3-A36C03AA7D96}"/>
              </a:ext>
            </a:extLst>
          </p:cNvPr>
          <p:cNvSpPr/>
          <p:nvPr/>
        </p:nvSpPr>
        <p:spPr>
          <a:xfrm>
            <a:off x="2350451" y="2193976"/>
            <a:ext cx="2245972" cy="2728056"/>
          </a:xfrm>
          <a:prstGeom prst="rect">
            <a:avLst/>
          </a:prstGeom>
          <a:solidFill>
            <a:srgbClr val="6F963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Afianzar el conocimiento sobre el impacto de los productos y servicios de FINAGRO con el fin de efectuar ajustes para cumplir con  la propuesta de valor.</a:t>
            </a:r>
          </a:p>
        </p:txBody>
      </p:sp>
      <p:sp>
        <p:nvSpPr>
          <p:cNvPr id="21" name="54 Rectángulo">
            <a:extLst>
              <a:ext uri="{FF2B5EF4-FFF2-40B4-BE49-F238E27FC236}">
                <a16:creationId xmlns:a16="http://schemas.microsoft.com/office/drawing/2014/main" id="{F0D35329-BBF8-43E2-B6AD-40FDC0593E85}"/>
              </a:ext>
            </a:extLst>
          </p:cNvPr>
          <p:cNvSpPr/>
          <p:nvPr/>
        </p:nvSpPr>
        <p:spPr>
          <a:xfrm>
            <a:off x="5506700" y="2927867"/>
            <a:ext cx="2105225" cy="614210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Diseño e implementación de la metodología para medición de impacto</a:t>
            </a:r>
          </a:p>
        </p:txBody>
      </p:sp>
      <p:sp>
        <p:nvSpPr>
          <p:cNvPr id="29" name="54 Rectángulo">
            <a:extLst>
              <a:ext uri="{FF2B5EF4-FFF2-40B4-BE49-F238E27FC236}">
                <a16:creationId xmlns:a16="http://schemas.microsoft.com/office/drawing/2014/main" id="{B0A20A0A-3C30-4413-811B-C9D506513DB1}"/>
              </a:ext>
            </a:extLst>
          </p:cNvPr>
          <p:cNvSpPr/>
          <p:nvPr/>
        </p:nvSpPr>
        <p:spPr>
          <a:xfrm>
            <a:off x="5514041" y="3899661"/>
            <a:ext cx="2105225" cy="379206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</a:t>
            </a:r>
            <a:r>
              <a:rPr lang="es-E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GeoAgro</a:t>
            </a:r>
            <a:endParaRPr lang="es-E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70122C6-B484-4B36-8196-C0AFE9E35F05}"/>
              </a:ext>
            </a:extLst>
          </p:cNvPr>
          <p:cNvSpPr txBox="1"/>
          <p:nvPr/>
        </p:nvSpPr>
        <p:spPr>
          <a:xfrm>
            <a:off x="7096788" y="2459414"/>
            <a:ext cx="1128224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Operaciones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1E36E97-A42D-40FB-981D-BA07E2FAB8F8}"/>
              </a:ext>
            </a:extLst>
          </p:cNvPr>
          <p:cNvSpPr txBox="1"/>
          <p:nvPr/>
        </p:nvSpPr>
        <p:spPr>
          <a:xfrm>
            <a:off x="7096788" y="3429783"/>
            <a:ext cx="1128224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dirty="0" err="1"/>
              <a:t>Vp</a:t>
            </a:r>
            <a:r>
              <a:rPr lang="es-CO" dirty="0"/>
              <a:t>. Operaciones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CED1EAD-72D8-45F5-9BDA-4FE2E0BEB391}"/>
              </a:ext>
            </a:extLst>
          </p:cNvPr>
          <p:cNvSpPr txBox="1"/>
          <p:nvPr/>
        </p:nvSpPr>
        <p:spPr>
          <a:xfrm>
            <a:off x="3599999" y="744965"/>
            <a:ext cx="4200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9280"/>
                </a:solidFill>
                <a:latin typeface="Calibri" panose="020F0502020204030204" pitchFamily="34" charset="0"/>
              </a:rPr>
              <a:t>Perspectiva Capital Estratégico 1/2</a:t>
            </a:r>
            <a:endParaRPr lang="es-CO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978574E2-F8E4-4ED7-89E1-62D8C1E738A9}"/>
              </a:ext>
            </a:extLst>
          </p:cNvPr>
          <p:cNvGrpSpPr/>
          <p:nvPr/>
        </p:nvGrpSpPr>
        <p:grpSpPr>
          <a:xfrm>
            <a:off x="10382295" y="6489687"/>
            <a:ext cx="1719689" cy="276999"/>
            <a:chOff x="10382295" y="6489687"/>
            <a:chExt cx="1719689" cy="276999"/>
          </a:xfrm>
        </p:grpSpPr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8AADC1F9-105E-4AC1-9B3C-B65F10853F46}"/>
                </a:ext>
              </a:extLst>
            </p:cNvPr>
            <p:cNvSpPr txBox="1"/>
            <p:nvPr/>
          </p:nvSpPr>
          <p:spPr>
            <a:xfrm>
              <a:off x="10751934" y="6489687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 Narrow" panose="020B0606020202030204" pitchFamily="34" charset="0"/>
                </a:rPr>
                <a:t>Proyecto Estratégico</a:t>
              </a:r>
            </a:p>
          </p:txBody>
        </p:sp>
        <p:sp>
          <p:nvSpPr>
            <p:cNvPr id="40" name="54 Rectángulo">
              <a:extLst>
                <a:ext uri="{FF2B5EF4-FFF2-40B4-BE49-F238E27FC236}">
                  <a16:creationId xmlns:a16="http://schemas.microsoft.com/office/drawing/2014/main" id="{5FDB4716-E604-4C58-919C-CAC0261C4D83}"/>
                </a:ext>
              </a:extLst>
            </p:cNvPr>
            <p:cNvSpPr/>
            <p:nvPr/>
          </p:nvSpPr>
          <p:spPr>
            <a:xfrm>
              <a:off x="10382295" y="6557061"/>
              <a:ext cx="407014" cy="142250"/>
            </a:xfrm>
            <a:prstGeom prst="rect">
              <a:avLst/>
            </a:prstGeom>
            <a:solidFill>
              <a:srgbClr val="909F1D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6F3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pic>
        <p:nvPicPr>
          <p:cNvPr id="42" name="Imagen 41">
            <a:extLst>
              <a:ext uri="{FF2B5EF4-FFF2-40B4-BE49-F238E27FC236}">
                <a16:creationId xmlns:a16="http://schemas.microsoft.com/office/drawing/2014/main" id="{418EDEBF-A68D-4144-AF9A-56480F999F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275" y="1246583"/>
            <a:ext cx="153450" cy="4877491"/>
          </a:xfrm>
          <a:prstGeom prst="rect">
            <a:avLst/>
          </a:prstGeom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id="{FF5B1ACA-24AA-4402-9D84-93FC64558249}"/>
              </a:ext>
            </a:extLst>
          </p:cNvPr>
          <p:cNvSpPr/>
          <p:nvPr/>
        </p:nvSpPr>
        <p:spPr>
          <a:xfrm>
            <a:off x="3330041" y="223178"/>
            <a:ext cx="474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138A7B"/>
                </a:solidFill>
                <a:ea typeface="ＭＳ Ｐゴシック" pitchFamily="4" charset="-128"/>
              </a:rPr>
              <a:t>CUADRO DE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– 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KPI´s</a:t>
            </a:r>
            <a:endParaRPr lang="es-419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54 Rectángulo">
            <a:extLst>
              <a:ext uri="{FF2B5EF4-FFF2-40B4-BE49-F238E27FC236}">
                <a16:creationId xmlns:a16="http://schemas.microsoft.com/office/drawing/2014/main" id="{B0A20A0A-3C30-4413-811B-C9D506513DB1}"/>
              </a:ext>
            </a:extLst>
          </p:cNvPr>
          <p:cNvSpPr/>
          <p:nvPr/>
        </p:nvSpPr>
        <p:spPr>
          <a:xfrm>
            <a:off x="5515879" y="4564146"/>
            <a:ext cx="2105225" cy="379206"/>
          </a:xfrm>
          <a:prstGeom prst="rect">
            <a:avLst/>
          </a:prstGeom>
          <a:solidFill>
            <a:srgbClr val="909F1D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P.  Modificación de tipos de productor</a:t>
            </a:r>
          </a:p>
        </p:txBody>
      </p:sp>
      <p:sp>
        <p:nvSpPr>
          <p:cNvPr id="58" name="55 Rectángulo">
            <a:extLst>
              <a:ext uri="{FF2B5EF4-FFF2-40B4-BE49-F238E27FC236}">
                <a16:creationId xmlns:a16="http://schemas.microsoft.com/office/drawing/2014/main" id="{4CFAC063-B5AC-4350-9A68-3C5193064BD4}"/>
              </a:ext>
            </a:extLst>
          </p:cNvPr>
          <p:cNvSpPr/>
          <p:nvPr/>
        </p:nvSpPr>
        <p:spPr>
          <a:xfrm flipH="1">
            <a:off x="8906079" y="2927425"/>
            <a:ext cx="655200" cy="54588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100%</a:t>
            </a:r>
          </a:p>
        </p:txBody>
      </p:sp>
      <p:sp>
        <p:nvSpPr>
          <p:cNvPr id="64" name="55 Rectángulo">
            <a:extLst>
              <a:ext uri="{FF2B5EF4-FFF2-40B4-BE49-F238E27FC236}">
                <a16:creationId xmlns:a16="http://schemas.microsoft.com/office/drawing/2014/main" id="{4CFAC063-B5AC-4350-9A68-3C5193064BD4}"/>
              </a:ext>
            </a:extLst>
          </p:cNvPr>
          <p:cNvSpPr/>
          <p:nvPr/>
        </p:nvSpPr>
        <p:spPr>
          <a:xfrm flipH="1">
            <a:off x="8877231" y="3876810"/>
            <a:ext cx="655200" cy="37920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97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%</a:t>
            </a:r>
          </a:p>
        </p:txBody>
      </p:sp>
      <p:sp>
        <p:nvSpPr>
          <p:cNvPr id="67" name="55 Rectángulo">
            <a:extLst>
              <a:ext uri="{FF2B5EF4-FFF2-40B4-BE49-F238E27FC236}">
                <a16:creationId xmlns:a16="http://schemas.microsoft.com/office/drawing/2014/main" id="{4CFAC063-B5AC-4350-9A68-3C5193064BD4}"/>
              </a:ext>
            </a:extLst>
          </p:cNvPr>
          <p:cNvSpPr/>
          <p:nvPr/>
        </p:nvSpPr>
        <p:spPr>
          <a:xfrm flipH="1">
            <a:off x="8877231" y="4542825"/>
            <a:ext cx="655200" cy="379207"/>
          </a:xfrm>
          <a:prstGeom prst="rect">
            <a:avLst/>
          </a:prstGeom>
          <a:solidFill>
            <a:srgbClr val="D1E3E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ND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4DC2FB5-12C6-42D4-83FC-C6D2C787103A}"/>
              </a:ext>
            </a:extLst>
          </p:cNvPr>
          <p:cNvSpPr txBox="1"/>
          <p:nvPr/>
        </p:nvSpPr>
        <p:spPr>
          <a:xfrm>
            <a:off x="7094321" y="4840167"/>
            <a:ext cx="1149799" cy="276999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Ger. Planeación</a:t>
            </a:r>
          </a:p>
        </p:txBody>
      </p:sp>
      <p:sp>
        <p:nvSpPr>
          <p:cNvPr id="75" name="48 CuadroTexto">
            <a:extLst>
              <a:ext uri="{FF2B5EF4-FFF2-40B4-BE49-F238E27FC236}">
                <a16:creationId xmlns:a16="http://schemas.microsoft.com/office/drawing/2014/main" id="{3EE221BD-0571-48B8-989C-F7BACAC3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177" y="1430299"/>
            <a:ext cx="6511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00" b="1" i="0" u="none" strike="noStrike" kern="1200" cap="none" spc="0" normalizeH="0" baseline="0" noProof="0" dirty="0">
                <a:ln>
                  <a:noFill/>
                </a:ln>
                <a:solidFill>
                  <a:srgbClr val="0092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</a:t>
            </a:r>
            <a:endParaRPr kumimoji="0" lang="es-ES" sz="1500" b="1" i="0" u="none" strike="noStrike" kern="1200" cap="none" spc="0" normalizeH="0" baseline="0" noProof="0" dirty="0">
              <a:ln>
                <a:noFill/>
              </a:ln>
              <a:solidFill>
                <a:srgbClr val="0092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-41252" y="6399205"/>
            <a:ext cx="1046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/>
            <a:r>
              <a:rPr lang="es-ES" sz="1000" b="1" i="1" dirty="0"/>
              <a:t>* </a:t>
            </a:r>
            <a:r>
              <a:rPr lang="es-ES" sz="1000" i="1" dirty="0"/>
              <a:t>Indicador asociado también al Plan Estratégico Sectorial. Este indicador se definirá a partir de los resultados del Proyecto de Diseño e implementación de la metodología para medición de impacto</a:t>
            </a:r>
            <a:endParaRPr lang="es-CO" sz="1000" i="1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042F2DB-6ECA-473E-ADAC-E8762251959E}"/>
              </a:ext>
            </a:extLst>
          </p:cNvPr>
          <p:cNvSpPr txBox="1"/>
          <p:nvPr/>
        </p:nvSpPr>
        <p:spPr>
          <a:xfrm>
            <a:off x="7096788" y="4104045"/>
            <a:ext cx="1086420" cy="252000"/>
          </a:xfrm>
          <a:prstGeom prst="rect">
            <a:avLst/>
          </a:prstGeom>
          <a:solidFill>
            <a:srgbClr val="00928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36000" rIns="0" bIns="36000" rtlCol="0">
            <a:spAutoFit/>
          </a:bodyPr>
          <a:lstStyle>
            <a:defPPr>
              <a:defRPr lang="es-419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defRPr>
            </a:lvl1pPr>
          </a:lstStyle>
          <a:p>
            <a:pPr algn="ctr"/>
            <a:r>
              <a:rPr lang="es-CO" sz="1000" dirty="0" err="1">
                <a:solidFill>
                  <a:srgbClr val="FF0000"/>
                </a:solidFill>
              </a:rPr>
              <a:t>Ger.Investigaciones</a:t>
            </a:r>
            <a:endParaRPr lang="es-CO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79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8558</TotalTime>
  <Words>1180</Words>
  <Application>Microsoft Office PowerPoint</Application>
  <PresentationFormat>Panorámica</PresentationFormat>
  <Paragraphs>275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Alexander Rodriguez</dc:creator>
  <cp:lastModifiedBy>Maria Helena Reyes Donado</cp:lastModifiedBy>
  <cp:revision>524</cp:revision>
  <cp:lastPrinted>2018-11-21T00:01:46Z</cp:lastPrinted>
  <dcterms:created xsi:type="dcterms:W3CDTF">2018-01-25T14:28:16Z</dcterms:created>
  <dcterms:modified xsi:type="dcterms:W3CDTF">2021-03-16T15:22:38Z</dcterms:modified>
</cp:coreProperties>
</file>