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9" r:id="rId3"/>
  </p:sldIdLst>
  <p:sldSz cx="9144000" cy="5143500" type="screen16x9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B144"/>
    <a:srgbClr val="996600"/>
    <a:srgbClr val="276B7D"/>
    <a:srgbClr val="297083"/>
    <a:srgbClr val="FFCC29"/>
    <a:srgbClr val="8AB446"/>
    <a:srgbClr val="E14D21"/>
    <a:srgbClr val="FFA521"/>
    <a:srgbClr val="FFC165"/>
    <a:srgbClr val="FFD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91" autoAdjust="0"/>
    <p:restoredTop sz="95501" autoAdjust="0"/>
  </p:normalViewPr>
  <p:slideViewPr>
    <p:cSldViewPr snapToObjects="1">
      <p:cViewPr>
        <p:scale>
          <a:sx n="100" d="100"/>
          <a:sy n="100" d="100"/>
        </p:scale>
        <p:origin x="-1356" y="-4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finagro\centraldatos\Direccion%20de%20Microfinanzas\5000%20PROGRAMAS\5014%20PROGRAMAS%20MICROCREDITO\5414-2%20FMR\5414-2%20FONDEO\CONTACTAR\7.%20DESEMBOLSOS\2do.%20desembolso\Informe%20de%20colocaci&#243;n\INFORME%20DE%20COLOCACI&#211;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b="1">
                <a:solidFill>
                  <a:schemeClr val="tx1">
                    <a:lumMod val="65000"/>
                    <a:lumOff val="35000"/>
                  </a:schemeClr>
                </a:solidFill>
              </a:rPr>
              <a:t>Microcréditos entregados por departamento</a:t>
            </a:r>
            <a:r>
              <a:rPr lang="es-CO"/>
              <a:t> </a:t>
            </a:r>
            <a:r>
              <a:rPr lang="es-CO" sz="1050">
                <a:solidFill>
                  <a:schemeClr val="tx1">
                    <a:lumMod val="65000"/>
                    <a:lumOff val="35000"/>
                  </a:schemeClr>
                </a:solidFill>
              </a:rPr>
              <a:t>(Valor $)</a:t>
            </a:r>
          </a:p>
        </c:rich>
      </c:tx>
      <c:layout>
        <c:manualLayout>
          <c:xMode val="edge"/>
          <c:yMode val="edge"/>
          <c:x val="0.12884671830466518"/>
          <c:y val="0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4783429316015212"/>
          <c:y val="0.17171296296296296"/>
          <c:w val="0.83227413532516248"/>
          <c:h val="0.768680008748906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Hoja1!$S$60</c:f>
              <c:strCache>
                <c:ptCount val="1"/>
                <c:pt idx="0">
                  <c:v>No. Operaciones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Hoja1!$R$61:$R$65</c:f>
              <c:strCache>
                <c:ptCount val="5"/>
                <c:pt idx="0">
                  <c:v>Cauca</c:v>
                </c:pt>
                <c:pt idx="1">
                  <c:v>Putumayo</c:v>
                </c:pt>
                <c:pt idx="2">
                  <c:v>Tolima</c:v>
                </c:pt>
                <c:pt idx="3">
                  <c:v>Huila</c:v>
                </c:pt>
                <c:pt idx="4">
                  <c:v>Nariño</c:v>
                </c:pt>
              </c:strCache>
            </c:strRef>
          </c:cat>
          <c:val>
            <c:numRef>
              <c:f>Hoja1!$S$61:$S$65</c:f>
              <c:numCache>
                <c:formatCode>General</c:formatCode>
                <c:ptCount val="5"/>
                <c:pt idx="0">
                  <c:v>3</c:v>
                </c:pt>
                <c:pt idx="1">
                  <c:v>92</c:v>
                </c:pt>
                <c:pt idx="2">
                  <c:v>132</c:v>
                </c:pt>
                <c:pt idx="3">
                  <c:v>384</c:v>
                </c:pt>
                <c:pt idx="4">
                  <c:v>625</c:v>
                </c:pt>
              </c:numCache>
            </c:numRef>
          </c:val>
        </c:ser>
        <c:ser>
          <c:idx val="1"/>
          <c:order val="1"/>
          <c:tx>
            <c:strRef>
              <c:f>Hoja1!$T$60</c:f>
              <c:strCache>
                <c:ptCount val="1"/>
                <c:pt idx="0">
                  <c:v>Valor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Hoja1!$R$61:$R$65</c:f>
              <c:strCache>
                <c:ptCount val="5"/>
                <c:pt idx="0">
                  <c:v>Cauca</c:v>
                </c:pt>
                <c:pt idx="1">
                  <c:v>Putumayo</c:v>
                </c:pt>
                <c:pt idx="2">
                  <c:v>Tolima</c:v>
                </c:pt>
                <c:pt idx="3">
                  <c:v>Huila</c:v>
                </c:pt>
                <c:pt idx="4">
                  <c:v>Nariño</c:v>
                </c:pt>
              </c:strCache>
            </c:strRef>
          </c:cat>
          <c:val>
            <c:numRef>
              <c:f>Hoja1!$T$61:$T$65</c:f>
              <c:numCache>
                <c:formatCode>_-"$"* #,##0_-;\-"$"* #,##0_-;_-"$"* "-"??_-;_-@_-</c:formatCode>
                <c:ptCount val="5"/>
                <c:pt idx="0">
                  <c:v>3800000</c:v>
                </c:pt>
                <c:pt idx="1">
                  <c:v>285217587</c:v>
                </c:pt>
                <c:pt idx="2">
                  <c:v>353955830</c:v>
                </c:pt>
                <c:pt idx="3">
                  <c:v>1009736216</c:v>
                </c:pt>
                <c:pt idx="4">
                  <c:v>1547368648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93103232"/>
        <c:axId val="93104768"/>
      </c:barChart>
      <c:catAx>
        <c:axId val="93103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0"/>
          <a:lstStyle/>
          <a:p>
            <a:pPr>
              <a:defRPr sz="1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3104768"/>
        <c:crosses val="autoZero"/>
        <c:auto val="1"/>
        <c:lblAlgn val="ctr"/>
        <c:lblOffset val="100"/>
        <c:noMultiLvlLbl val="0"/>
      </c:catAx>
      <c:valAx>
        <c:axId val="93104768"/>
        <c:scaling>
          <c:orientation val="minMax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3103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813F5-6D53-3A40-9E63-4370FBEDEB7C}" type="datetimeFigureOut">
              <a:rPr lang="es-ES_tradnl" smtClean="0"/>
              <a:pPr/>
              <a:t>26/07/2017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B6CAB-18FE-C04E-8F27-A4D23234DA0C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chart" Target="../charts/chart1.xml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www.ultimahora.com/adjuntos/161/imagenes/005/980/000598021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6422" y="-16870"/>
            <a:ext cx="1711308" cy="101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https://ojoalclima.com/wp-content/uploads/2016/06/CotoBrus-1-1080x67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044" y="-42048"/>
            <a:ext cx="1650378" cy="103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http://files.fedegan.org.co/ganaderia_y_responsabilidad_soci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42048"/>
            <a:ext cx="1545925" cy="1031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22 Redondear rectángulo de esquina diagonal"/>
          <p:cNvSpPr/>
          <p:nvPr/>
        </p:nvSpPr>
        <p:spPr>
          <a:xfrm>
            <a:off x="2005066" y="768226"/>
            <a:ext cx="2914818" cy="228922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81">
              <a:defRPr/>
            </a:pPr>
            <a:r>
              <a:rPr lang="es-ES" sz="16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</a:rPr>
              <a:t>Desembolso </a:t>
            </a:r>
            <a:r>
              <a:rPr lang="es-ES" sz="1600" b="1" dirty="0">
                <a:ln w="9525">
                  <a:noFill/>
                  <a:prstDash val="solid"/>
                </a:ln>
                <a:solidFill>
                  <a:schemeClr val="bg1"/>
                </a:solidFill>
              </a:rPr>
              <a:t>a </a:t>
            </a:r>
            <a:r>
              <a:rPr lang="es-ES" sz="16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</a:rPr>
              <a:t>CONTACTAR</a:t>
            </a:r>
            <a:endParaRPr lang="es-ES" sz="1600" b="1" dirty="0">
              <a:ln w="95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 bwMode="auto">
          <a:xfrm>
            <a:off x="9507538" y="6551613"/>
            <a:ext cx="1670050" cy="11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s-CO" sz="800" smtClean="0">
                <a:solidFill>
                  <a:srgbClr val="898989"/>
                </a:solidFill>
              </a:rPr>
              <a:t>Elaborado por: Jaime Leguizamón</a:t>
            </a: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12080"/>
              </p:ext>
            </p:extLst>
          </p:nvPr>
        </p:nvGraphicFramePr>
        <p:xfrm>
          <a:off x="960603" y="1141215"/>
          <a:ext cx="4127054" cy="1282058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325652"/>
                <a:gridCol w="1801402"/>
              </a:tblGrid>
              <a:tr h="238097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3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Condiciones del Límite</a:t>
                      </a:r>
                      <a:r>
                        <a:rPr lang="es-CO" sz="13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de Crédito aprobado</a:t>
                      </a:r>
                      <a:r>
                        <a:rPr lang="es-CO" sz="13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s-CO" sz="13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 </a:t>
                      </a:r>
                      <a:r>
                        <a:rPr lang="es-CO" sz="13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la IMF</a:t>
                      </a:r>
                      <a:endParaRPr lang="es-CO" sz="13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831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Límite de crédito</a:t>
                      </a:r>
                      <a:r>
                        <a:rPr lang="es-CO" sz="105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aprobado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$4.000 </a:t>
                      </a:r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millones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5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Tasa de interés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DTF + 2,5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5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Plazo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 5 años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311357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5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Amortización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Semestral vencida con cuotas iguales a capital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5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Garantía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Endoso de pagarés al 120%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25" name="Tabla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868940"/>
              </p:ext>
            </p:extLst>
          </p:nvPr>
        </p:nvGraphicFramePr>
        <p:xfrm>
          <a:off x="184446" y="3178358"/>
          <a:ext cx="3883498" cy="1841664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2227314"/>
                <a:gridCol w="1656184"/>
              </a:tblGrid>
              <a:tr h="1831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endParaRPr lang="es-CO" sz="13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Primer desembolso</a:t>
                      </a:r>
                      <a:endParaRPr lang="es-CO" sz="1000" b="0" i="0" u="none" strike="noStrike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5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Fecha </a:t>
                      </a:r>
                      <a:r>
                        <a:rPr lang="es-CO" sz="105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del </a:t>
                      </a:r>
                      <a:r>
                        <a:rPr lang="es-CO" sz="105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desembolso</a:t>
                      </a:r>
                      <a:endParaRPr lang="es-CO" sz="105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0" marT="0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19 de Octubre de 2016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5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 desembolsado</a:t>
                      </a:r>
                      <a:endParaRPr lang="es-CO" sz="105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$2.500 </a:t>
                      </a:r>
                      <a:r>
                        <a:rPr lang="es-CO" sz="105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millones</a:t>
                      </a:r>
                      <a:endParaRPr lang="es-CO" sz="105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Cantidad de </a:t>
                      </a:r>
                      <a:r>
                        <a:rPr lang="es-CO" sz="10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microcréditos entregados</a:t>
                      </a:r>
                      <a:endParaRPr lang="es-CO" sz="10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00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949</a:t>
                      </a:r>
                      <a:endParaRPr lang="es-CO" sz="100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5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Departamentos</a:t>
                      </a: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5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Municipios</a:t>
                      </a: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94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Microcréditos entregados a </a:t>
                      </a:r>
                      <a:r>
                        <a:rPr lang="es-CO" sz="1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hombres</a:t>
                      </a: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551 </a:t>
                      </a:r>
                      <a:r>
                        <a:rPr lang="es-CO" sz="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s-CO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58%)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Microcréditos </a:t>
                      </a:r>
                      <a:r>
                        <a:rPr lang="es-CO" sz="100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entregados a </a:t>
                      </a:r>
                      <a:r>
                        <a:rPr lang="es-CO" sz="10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mujeres</a:t>
                      </a: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398 </a:t>
                      </a:r>
                      <a:r>
                        <a:rPr lang="es-CO" sz="9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</a:t>
                      </a:r>
                      <a:r>
                        <a:rPr lang="es-CO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42%)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5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Valor promedio  </a:t>
                      </a: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$2,6 millones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04097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es-CO" sz="105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Plazo promedio</a:t>
                      </a:r>
                    </a:p>
                  </a:txBody>
                  <a:tcPr marL="82418" marR="9158" marT="9158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16 meses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29" name="Flecha abajo 28"/>
          <p:cNvSpPr/>
          <p:nvPr/>
        </p:nvSpPr>
        <p:spPr>
          <a:xfrm>
            <a:off x="2781814" y="2497927"/>
            <a:ext cx="484632" cy="27349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4" name="Llamada rectangular redondeada 33"/>
          <p:cNvSpPr/>
          <p:nvPr/>
        </p:nvSpPr>
        <p:spPr>
          <a:xfrm>
            <a:off x="6228184" y="915566"/>
            <a:ext cx="2736304" cy="4032448"/>
          </a:xfrm>
          <a:prstGeom prst="wedgeRoundRectCallout">
            <a:avLst>
              <a:gd name="adj1" fmla="val -60761"/>
              <a:gd name="adj2" fmla="val -54487"/>
              <a:gd name="adj3" fmla="val 16667"/>
            </a:avLst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s-CO" altLang="es-CO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05 </a:t>
            </a:r>
            <a:r>
              <a:rPr lang="es-CO" altLang="es-CO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CO" altLang="es-CO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octubre </a:t>
            </a:r>
            <a:r>
              <a:rPr lang="es-CO" altLang="es-CO" sz="1200" b="1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CO" altLang="es-CO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2016 </a:t>
            </a:r>
            <a:r>
              <a:rPr lang="es-CO" altLang="es-CO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fue firmado el Contrato Marco </a:t>
            </a:r>
            <a:r>
              <a:rPr lang="es-CO" altLang="es-CO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054-2016 entre </a:t>
            </a:r>
            <a:r>
              <a:rPr lang="es-CO" altLang="es-CO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FINAGRO como administrador del Fondo de </a:t>
            </a:r>
            <a:r>
              <a:rPr lang="es-CO" altLang="es-CO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Microfinanzas Rurales </a:t>
            </a:r>
            <a:r>
              <a:rPr lang="es-CO" altLang="es-CO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 la IMF </a:t>
            </a:r>
            <a:r>
              <a:rPr lang="es-CO" altLang="es-CO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CONTACTAR.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s-CO" altLang="es-CO" sz="1200" b="1" dirty="0">
              <a:solidFill>
                <a:schemeClr val="tx1">
                  <a:lumMod val="65000"/>
                  <a:lumOff val="3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CO" altLang="es-CO" sz="12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19 de octubre de 2016 </a:t>
            </a:r>
            <a:r>
              <a:rPr lang="es-CO" altLang="es-CO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 realizó el </a:t>
            </a:r>
            <a:r>
              <a:rPr lang="es-CO" altLang="es-CO" sz="1200" b="1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primer desembolso </a:t>
            </a:r>
            <a:r>
              <a:rPr lang="es-CO" altLang="es-CO" sz="12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los recursos </a:t>
            </a:r>
            <a:r>
              <a:rPr lang="es-CO" altLang="es-CO" sz="12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valor de $2.500 millones. </a:t>
            </a:r>
          </a:p>
          <a:p>
            <a:pPr marL="176213">
              <a:defRPr/>
            </a:pPr>
            <a:endParaRPr lang="es-CO" altLang="es-CO" sz="1200" b="1" dirty="0" smtClean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s-CO" altLang="es-CO" sz="12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El 27 de junio de 2017 </a:t>
            </a:r>
            <a:r>
              <a:rPr lang="es-CO" altLang="es-CO" sz="1200" dirty="0">
                <a:solidFill>
                  <a:schemeClr val="tx1">
                    <a:lumMod val="65000"/>
                    <a:lumOff val="3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 realizó el </a:t>
            </a:r>
            <a:r>
              <a:rPr lang="es-CO" altLang="es-CO" sz="1200" b="1" u="sng" dirty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segundo </a:t>
            </a:r>
            <a:r>
              <a:rPr lang="es-CO" altLang="es-CO" sz="1200" b="1" u="sng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desembolso </a:t>
            </a:r>
            <a:r>
              <a:rPr lang="es-CO" altLang="es-CO" sz="1200" b="1" dirty="0" smtClean="0">
                <a:solidFill>
                  <a:srgbClr val="0070C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por valor de $700 millones. </a:t>
            </a:r>
          </a:p>
          <a:p>
            <a:pPr>
              <a:defRPr/>
            </a:pPr>
            <a:endParaRPr lang="es-CO" altLang="es-CO" sz="1200" b="1" dirty="0">
              <a:solidFill>
                <a:srgbClr val="00B05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s-CO" altLang="es-CO" sz="12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Con los recursos desembolsados por el FMR a CONTACTAR ($3.200 mm), se han beneficiado 1.236 </a:t>
            </a:r>
            <a:r>
              <a:rPr lang="es-CO" altLang="es-CO" sz="1200" b="1" dirty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microempresarios junto con sus familias</a:t>
            </a:r>
            <a:r>
              <a:rPr lang="es-CO" altLang="es-CO" sz="1200" b="1" dirty="0" smtClean="0">
                <a:solidFill>
                  <a:schemeClr val="accent6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altLang="es-CO" sz="1200" b="1" dirty="0">
              <a:solidFill>
                <a:schemeClr val="accent6">
                  <a:lumMod val="75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Marcador de pie de página 4"/>
          <p:cNvSpPr txBox="1">
            <a:spLocks/>
          </p:cNvSpPr>
          <p:nvPr/>
        </p:nvSpPr>
        <p:spPr bwMode="auto">
          <a:xfrm>
            <a:off x="7236296" y="5017301"/>
            <a:ext cx="1915145" cy="126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s-ES_tradnl" altLang="es-CO" sz="800" dirty="0" smtClean="0">
                <a:solidFill>
                  <a:srgbClr val="898989"/>
                </a:solidFill>
              </a:rPr>
              <a:t>Elaborado por: Jaime Leguizamón - DMF</a:t>
            </a: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101" y="329378"/>
            <a:ext cx="1965220" cy="41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32289"/>
              </p:ext>
            </p:extLst>
          </p:nvPr>
        </p:nvGraphicFramePr>
        <p:xfrm>
          <a:off x="4120210" y="3177232"/>
          <a:ext cx="1743605" cy="1842790"/>
        </p:xfrm>
        <a:graphic>
          <a:graphicData uri="http://schemas.openxmlformats.org/drawingml/2006/table">
            <a:tbl>
              <a:tblPr>
                <a:tableStyleId>{306799F8-075E-4A3A-A7F6-7FBC6576F1A4}</a:tableStyleId>
              </a:tblPr>
              <a:tblGrid>
                <a:gridCol w="1743605"/>
              </a:tblGrid>
              <a:tr h="216024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050" b="1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Segundo desembolso</a:t>
                      </a:r>
                      <a:endParaRPr lang="es-CO" sz="1050" b="1" u="none" strike="noStrike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  <a:solidFill>
                      <a:srgbClr val="92D050"/>
                    </a:solidFill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27 </a:t>
                      </a:r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 </a:t>
                      </a:r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Junio </a:t>
                      </a:r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de </a:t>
                      </a:r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2017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50" b="1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$700 </a:t>
                      </a:r>
                      <a:r>
                        <a:rPr lang="es-CO" sz="1050" b="1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millones</a:t>
                      </a:r>
                      <a:endParaRPr lang="es-CO" sz="1050" b="1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s-CO" sz="1000" u="none" strike="noStrike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287</a:t>
                      </a:r>
                      <a:endParaRPr lang="es-CO" sz="1000" u="none" strike="noStrike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152 </a:t>
                      </a:r>
                      <a:r>
                        <a:rPr lang="es-CO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(53%)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135 </a:t>
                      </a:r>
                      <a:r>
                        <a:rPr lang="es-CO" sz="9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(47%)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8315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  </a:t>
                      </a:r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$2,4 millones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  <a:tr h="1040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16  meses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158" marR="9158" marT="9158" marB="0" anchor="ctr"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184446" y="2855426"/>
            <a:ext cx="5679369" cy="292388"/>
          </a:xfrm>
          <a:prstGeom prst="rect">
            <a:avLst/>
          </a:prstGeom>
          <a:solidFill>
            <a:srgbClr val="7EB144"/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pPr algn="ctr" fontAlgn="ctr"/>
            <a:r>
              <a:rPr lang="es-CO" sz="13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Resultado de la colocación de los microcréditos </a:t>
            </a:r>
            <a:r>
              <a:rPr lang="es-CO" sz="1300" b="1" dirty="0" smtClean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rurales</a:t>
            </a:r>
            <a:endParaRPr lang="es-CO" sz="1300" b="1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pie de página 4"/>
          <p:cNvSpPr>
            <a:spLocks noGrp="1"/>
          </p:cNvSpPr>
          <p:nvPr>
            <p:ph type="ftr" sz="quarter" idx="11"/>
          </p:nvPr>
        </p:nvSpPr>
        <p:spPr bwMode="auto">
          <a:xfrm>
            <a:off x="9507538" y="6551613"/>
            <a:ext cx="1670050" cy="112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s-ES_tradnl" altLang="es-CO" sz="800" smtClean="0">
                <a:solidFill>
                  <a:srgbClr val="898989"/>
                </a:solidFill>
              </a:rPr>
              <a:t>Elaborado por: Jaime Leguizamón</a:t>
            </a:r>
          </a:p>
        </p:txBody>
      </p:sp>
      <p:sp>
        <p:nvSpPr>
          <p:cNvPr id="13" name="22 Redondear rectángulo de esquina diagonal"/>
          <p:cNvSpPr/>
          <p:nvPr/>
        </p:nvSpPr>
        <p:spPr>
          <a:xfrm>
            <a:off x="3635896" y="267494"/>
            <a:ext cx="2339752" cy="371475"/>
          </a:xfrm>
          <a:prstGeom prst="round2Diag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381">
              <a:defRPr/>
            </a:pPr>
            <a:r>
              <a:rPr lang="es-CO" altLang="es-CO" sz="2000" b="1" dirty="0" smtClean="0">
                <a:ln w="9525">
                  <a:noFill/>
                  <a:prstDash val="solid"/>
                </a:ln>
                <a:solidFill>
                  <a:schemeClr val="bg1"/>
                </a:solidFill>
              </a:rPr>
              <a:t>Presencia Regional </a:t>
            </a:r>
            <a:endParaRPr lang="es-ES" sz="2000" b="1" dirty="0">
              <a:ln w="9525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33" name="Marcador de pie de página 4"/>
          <p:cNvSpPr txBox="1">
            <a:spLocks/>
          </p:cNvSpPr>
          <p:nvPr/>
        </p:nvSpPr>
        <p:spPr bwMode="auto">
          <a:xfrm>
            <a:off x="7236296" y="5041801"/>
            <a:ext cx="1886074" cy="12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457200" rtl="0" eaLnBrk="1" latinLnBrk="0" hangingPunct="1">
              <a:defRPr sz="12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457200" rtl="0" eaLnBrk="1" latinLnBrk="0" hangingPunct="1"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s-ES_tradnl" altLang="es-CO" sz="800" dirty="0" smtClean="0">
                <a:solidFill>
                  <a:srgbClr val="898989"/>
                </a:solidFill>
              </a:rPr>
              <a:t>Elaborado por: Jaime Leguizamón - DMF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19129"/>
              </p:ext>
            </p:extLst>
          </p:nvPr>
        </p:nvGraphicFramePr>
        <p:xfrm>
          <a:off x="906525" y="3646140"/>
          <a:ext cx="7272808" cy="1295400"/>
        </p:xfrm>
        <a:graphic>
          <a:graphicData uri="http://schemas.openxmlformats.org/drawingml/2006/table">
            <a:tbl>
              <a:tblPr/>
              <a:tblGrid>
                <a:gridCol w="1008112"/>
                <a:gridCol w="1008112"/>
                <a:gridCol w="1080120"/>
                <a:gridCol w="1080120"/>
                <a:gridCol w="1008112"/>
                <a:gridCol w="1008112"/>
                <a:gridCol w="1080120"/>
              </a:tblGrid>
              <a:tr h="144000">
                <a:tc>
                  <a:txBody>
                    <a:bodyPr/>
                    <a:lstStyle/>
                    <a:p>
                      <a:pPr algn="ctr" rtl="0" fontAlgn="ctr"/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Primer desembolso </a:t>
                      </a:r>
                      <a:r>
                        <a:rPr lang="es-CO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($2.500 millones)</a:t>
                      </a:r>
                      <a:endParaRPr lang="es-CO" sz="10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Segundo desembolso </a:t>
                      </a:r>
                      <a:r>
                        <a:rPr lang="es-CO" sz="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($700 millones)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Consolidado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59C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Departamento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Operaciones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($)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Operaciones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($)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No. Operaciones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Valor </a:t>
                      </a:r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($) 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Nariño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$ 1.186.595.496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$360.773.152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625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$1.547.368.648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Huila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841.281.324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$168.454.892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384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$1.009.736.216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Tolima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291.639.370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$62.316.460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  353.955.830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Putumayo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176.716.113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$108.501.474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  285.217.587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Cauca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$         3.800.000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s-CO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s-CO" sz="10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   3.800.000</a:t>
                      </a:r>
                      <a:endParaRPr lang="es-CO" sz="1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144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$ 2.500.032.303 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287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 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31859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1.236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$3.200.078.281</a:t>
                      </a:r>
                      <a:endParaRPr lang="es-CO" sz="10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25400" h="25400" prst="angle"/>
                      <a:lightRig rig="flood" dir="t"/>
                    </a:cell3D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8525879"/>
              </p:ext>
            </p:extLst>
          </p:nvPr>
        </p:nvGraphicFramePr>
        <p:xfrm>
          <a:off x="3347864" y="1129866"/>
          <a:ext cx="5326829" cy="2235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2" descr="https://contactar-pasto.org/images/dondeestamosputumay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7923" y="2280674"/>
            <a:ext cx="2034417" cy="136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ontactar-pasto.org/images/dondeestamostolima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05" y="234516"/>
            <a:ext cx="1271428" cy="1249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contactar-pasto.org/images/dondeestamoshuil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2198" y="1225823"/>
            <a:ext cx="1285865" cy="12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contactar-pasto.org/images/dondeestamosnarin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31" y="1677131"/>
            <a:ext cx="1331199" cy="116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5576" y="1061825"/>
            <a:ext cx="1374095" cy="28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71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346</Words>
  <Application>Microsoft Office PowerPoint</Application>
  <PresentationFormat>Presentación en pantalla (16:9)</PresentationFormat>
  <Paragraphs>107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FINAGRO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Diapositiva</dc:title>
  <dc:creator>Ed Rodriguez</dc:creator>
  <cp:lastModifiedBy>Marli Espinosa Bautista</cp:lastModifiedBy>
  <cp:revision>84</cp:revision>
  <dcterms:created xsi:type="dcterms:W3CDTF">2017-01-31T16:46:03Z</dcterms:created>
  <dcterms:modified xsi:type="dcterms:W3CDTF">2017-07-26T16:46:37Z</dcterms:modified>
</cp:coreProperties>
</file>